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/>
        <a:ea typeface="굴림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/>
        <a:ea typeface="굴림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/>
        <a:ea typeface="굴림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/>
        <a:ea typeface="굴림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/>
        <a:ea typeface="굴림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/>
        <a:ea typeface="굴림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/>
        <a:ea typeface="굴림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/>
        <a:ea typeface="굴림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/>
        <a:ea typeface="굴림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4450"/>
    <p:restoredTop sz="93667"/>
  </p:normalViewPr>
  <p:slideViewPr>
    <p:cSldViewPr snapToGrid="0">
      <p:cViewPr varScale="1">
        <p:scale>
          <a:sx n="122" d="100"/>
          <a:sy n="122" d="100"/>
        </p:scale>
        <p:origin x="954" y="90"/>
      </p:cViewPr>
      <p:guideLst>
        <p:guide orient="horz" pos="2157"/>
        <p:guide orient="horz" pos="2732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1"/>
        <p:guide pos="2181"/>
      </p:guideLst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5.xml"  /><Relationship Id="rId80" Type="http://schemas.openxmlformats.org/officeDocument/2006/relationships/tableStyles" Target="tableStyles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normAutofit lnSpcReduction="0"/>
          </a:bodyPr>
          <a:lstStyle>
            <a:lvl1pPr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t" anchorCtr="0">
            <a:normAutofit lnSpcReduction="0"/>
          </a:bodyPr>
          <a:lstStyle>
            <a:lvl1pPr algn="r"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normAutofit lnSpcReduction="0"/>
          </a:bodyPr>
          <a:lstStyle>
            <a:lvl1pPr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b" anchorCtr="0">
            <a:normAutofit lnSpcReduction="0"/>
          </a:bodyPr>
          <a:lstStyle>
            <a:lvl1pPr algn="r" eaLnBrk="1" hangingPunct="1">
              <a:defRPr sz="1200">
                <a:latin typeface="Arial"/>
              </a:defRPr>
            </a:lvl1pPr>
          </a:lstStyle>
          <a:p>
            <a:pPr>
              <a:defRPr lang="ko-KR"/>
            </a:pPr>
            <a:fld id="{F211C13A-E1C5-4061-B46F-BAC6DC0726DE}" type="slidenum">
              <a:rPr lang="ko-KR" altLang="en-US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09" tIns="46154" rIns="92309" bIns="46154" anchor="t" anchorCtr="0">
            <a:normAutofit lnSpcReduction="0"/>
          </a:bodyPr>
          <a:lstStyle>
            <a:lvl1pPr defTabSz="922338"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09" tIns="46154" rIns="92309" bIns="46154" anchor="t" anchorCtr="0">
            <a:normAutofit lnSpcReduction="0"/>
          </a:bodyPr>
          <a:lstStyle>
            <a:lvl1pPr algn="r" defTabSz="922338"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09" tIns="46154" rIns="92309" bIns="46154" anchor="t" anchorCtr="0">
            <a:normAutofit lnSpcReduction="0"/>
          </a:bodyPr>
          <a:lstStyle/>
          <a:p>
            <a:pPr lvl="0">
              <a:defRPr lang="ko-KR" altLang="en-US"/>
            </a:pPr>
            <a:r>
              <a:rPr lang="en-US" altLang="ko-KR"/>
              <a:t>Click to edit Master text styles</a:t>
            </a:r>
            <a:endParaRPr lang="en-US" altLang="ko-KR"/>
          </a:p>
          <a:p>
            <a:pPr lvl="1">
              <a:defRPr lang="ko-KR" altLang="en-US"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 lang="ko-KR" altLang="en-US"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 lang="ko-KR" altLang="en-US"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en-US" altLang="ko-KR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09" tIns="46154" rIns="92309" bIns="46154" anchor="b" anchorCtr="0">
            <a:normAutofit lnSpcReduction="0"/>
          </a:bodyPr>
          <a:lstStyle>
            <a:lvl1pPr defTabSz="922338" eaLnBrk="1" hangingPunct="1">
              <a:defRPr sz="1200">
                <a:latin typeface="Arial"/>
                <a:ea typeface="굴림"/>
              </a:defRPr>
            </a:lvl1pPr>
          </a:lstStyle>
          <a:p>
            <a:pPr>
              <a:defRPr lang="ko-KR"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09" tIns="46154" rIns="92309" bIns="46154" anchor="b" anchorCtr="0">
            <a:normAutofit lnSpcReduction="0"/>
          </a:bodyPr>
          <a:lstStyle>
            <a:lvl1pPr algn="r" defTabSz="922338" eaLnBrk="1" hangingPunct="1">
              <a:defRPr sz="1200">
                <a:latin typeface="Arial"/>
              </a:defRPr>
            </a:lvl1pPr>
          </a:lstStyle>
          <a:p>
            <a:pPr>
              <a:defRPr lang="ko-KR"/>
            </a:pPr>
            <a:fld id="{26310CAF-CE29-447E-9E04-5F28250F8A37}" type="slidenum">
              <a:rPr lang="ko-KR" altLang="en-US"/>
              <a:pPr>
                <a:defRPr lang="ko-KR"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738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100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325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>
              <a:defRPr sz="1800"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>
              <a:defRPr sz="1600"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MD개성체" panose="02020603020101020101" pitchFamily="18" charset="-127"/>
                <a:ea typeface="MD개성체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7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7945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941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977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14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7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wmf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bmp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bmp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bmp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wmf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bmp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bmp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bmp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bmp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bmp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bmp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bmp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bmp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bmp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bmp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wmf"  /><Relationship Id="rId3" Type="http://schemas.openxmlformats.org/officeDocument/2006/relationships/image" Target="../media/image56.wm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930031" y="908050"/>
            <a:ext cx="6883644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 dirty="0">
                <a:latin typeface="Comic Sans MS" panose="030F0702030302020204" pitchFamily="66" charset="0"/>
                <a:ea typeface="HY엽서L" panose="02030600000101010101" pitchFamily="18" charset="-127"/>
              </a:rPr>
              <a:t>8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장 그래픽 사용자 인터페이스</a:t>
            </a:r>
            <a:endParaRPr kumimoji="0" lang="en-US" altLang="ko-KR" sz="3600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17" y="1995973"/>
            <a:ext cx="6543258" cy="4561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스윙 패키지</a:t>
            </a:r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100" y="1698625"/>
            <a:ext cx="9105900" cy="3714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중간 점검 문제</a:t>
            </a:r>
            <a:endParaRPr lang="ko-KR" altLang="en-US" sz="360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Symbol"/>
              <a:buNone/>
              <a:defRPr lang="ko-KR" altLang="en-US"/>
            </a:pPr>
            <a:r>
              <a:rPr lang="en-US" altLang="ko-KR"/>
              <a:t>1. </a:t>
            </a:r>
            <a:r>
              <a:rPr lang="ko-KR" altLang="en-US"/>
              <a:t>그래픽 사용자 인터페이스를 구성하는 요소들을 무엇이라고 하는가</a:t>
            </a:r>
            <a:r>
              <a:rPr lang="en-US" altLang="ko-KR"/>
              <a:t>?</a:t>
            </a:r>
            <a:endParaRPr lang="en-US" altLang="ko-KR"/>
          </a:p>
          <a:p>
            <a:pPr marL="0" indent="0" eaLnBrk="1" hangingPunct="1">
              <a:buFont typeface="Symbol"/>
              <a:buNone/>
              <a:defRPr lang="ko-KR" altLang="en-US"/>
            </a:pPr>
            <a:r>
              <a:rPr lang="en-US" altLang="ko-KR"/>
              <a:t>2. AWT</a:t>
            </a:r>
            <a:r>
              <a:rPr lang="ko-KR" altLang="en-US"/>
              <a:t>와 스윙의 차이점은 무엇인가</a:t>
            </a:r>
            <a:r>
              <a:rPr lang="en-US" altLang="ko-KR"/>
              <a:t>?</a:t>
            </a:r>
            <a:endParaRPr lang="en-US" altLang="ko-KR"/>
          </a:p>
          <a:p>
            <a:pPr marL="0" indent="0" eaLnBrk="1" hangingPunct="1">
              <a:buFont typeface="Symbol"/>
              <a:buNone/>
              <a:defRPr lang="ko-KR" altLang="en-US"/>
            </a:pPr>
            <a:r>
              <a:rPr lang="en-US" altLang="ko-KR"/>
              <a:t>3. </a:t>
            </a:r>
            <a:r>
              <a:rPr lang="ko-KR" altLang="en-US"/>
              <a:t>되돌리기</a:t>
            </a:r>
            <a:r>
              <a:rPr lang="en-US" altLang="ko-KR"/>
              <a:t>, </a:t>
            </a:r>
            <a:r>
              <a:rPr lang="ko-KR" altLang="en-US"/>
              <a:t>복사 및 붙여넣기 등도 스윙에서 제공되는가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3317" name="_x88072008" descr="EMB000007b403b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77975" y="331788"/>
            <a:ext cx="639763" cy="63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컨테이너와 컴포넌트</a:t>
            </a:r>
            <a:endParaRPr lang="ko-KR" altLang="en-US"/>
          </a:p>
        </p:txBody>
      </p:sp>
      <p:sp>
        <p:nvSpPr>
          <p:cNvPr id="1433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i="1" u="sng"/>
              <a:t>기본 컴포넌트</a:t>
            </a:r>
            <a:endParaRPr lang="ko-KR" altLang="en-US" i="1" u="sng"/>
          </a:p>
          <a:p>
            <a:pPr lvl="1" eaLnBrk="1" hangingPunct="1">
              <a:defRPr lang="ko-KR" altLang="en-US"/>
            </a:pPr>
            <a:r>
              <a:rPr lang="en-US" altLang="ko-KR"/>
              <a:t>JButton, JLabel, JCheckbox, JChoice, JList, JMenu, JTextField, JScrollbar, JTextArea, JCanvas </a:t>
            </a:r>
            <a:r>
              <a:rPr lang="ko-KR" altLang="en-US"/>
              <a:t>등이 여기에 속한다</a:t>
            </a:r>
            <a:r>
              <a:rPr lang="en-US" altLang="ko-KR"/>
              <a:t>.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 i="1" u="sng"/>
              <a:t>컨테이너 컴포넌트</a:t>
            </a:r>
            <a:endParaRPr lang="ko-KR" altLang="en-US" i="1" u="sng"/>
          </a:p>
          <a:p>
            <a:pPr lvl="1" eaLnBrk="1" hangingPunct="1">
              <a:defRPr lang="ko-KR" altLang="en-US"/>
            </a:pPr>
            <a:r>
              <a:rPr lang="ko-KR" altLang="en-US"/>
              <a:t>다른 컴포넌트를 안에 포함할 수 있는 컴포넌트로서 </a:t>
            </a:r>
            <a:r>
              <a:rPr lang="en-US" altLang="ko-KR"/>
              <a:t>JFrame, JDialog, JApplet, JPanel, JScrollPane </a:t>
            </a:r>
            <a:r>
              <a:rPr lang="ko-KR" altLang="en-US"/>
              <a:t>등이 여기에 속한다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43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152" y="4090303"/>
            <a:ext cx="7868477" cy="229644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컨테이너의 종류</a:t>
            </a:r>
            <a:endParaRPr lang="ko-KR" altLang="en-US"/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>
          <a:xfrm>
            <a:off x="457200" y="1453498"/>
            <a:ext cx="8229600" cy="4526280"/>
          </a:xfrm>
        </p:spPr>
        <p:txBody>
          <a:bodyPr/>
          <a:lstStyle/>
          <a:p>
            <a:pPr eaLnBrk="1" hangingPunct="1">
              <a:defRPr lang="ko-KR" altLang="en-US"/>
            </a:pPr>
            <a:r>
              <a:rPr lang="ko-KR" altLang="en-US" i="1"/>
              <a:t>최상위 컨테이너</a:t>
            </a:r>
            <a:r>
              <a:rPr lang="en-US" altLang="ko-KR" i="1"/>
              <a:t>: </a:t>
            </a:r>
            <a:r>
              <a:rPr lang="ko-KR" altLang="en-US"/>
              <a:t>절대 다른 컨테이너 안에 포함될 수 없는 컨테이너를 의미한다</a:t>
            </a:r>
            <a:r>
              <a:rPr lang="en-US" altLang="ko-KR"/>
              <a:t>. </a:t>
            </a:r>
            <a:r>
              <a:rPr lang="ko-KR" altLang="en-US"/>
              <a:t>프레임</a:t>
            </a:r>
            <a:r>
              <a:rPr lang="en-US" altLang="ko-KR"/>
              <a:t>(JFrame), </a:t>
            </a:r>
            <a:r>
              <a:rPr lang="ko-KR" altLang="en-US"/>
              <a:t>다이알로그</a:t>
            </a:r>
            <a:r>
              <a:rPr lang="en-US" altLang="ko-KR"/>
              <a:t>(JDialog), </a:t>
            </a:r>
            <a:r>
              <a:rPr lang="ko-KR" altLang="en-US"/>
              <a:t>애플릿</a:t>
            </a:r>
            <a:r>
              <a:rPr lang="en-US" altLang="ko-KR"/>
              <a:t>(JApplet) </a:t>
            </a:r>
            <a:r>
              <a:rPr lang="ko-KR" altLang="en-US"/>
              <a:t>등이 여기에 해당된다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 i="1" u="sng"/>
              <a:t>일반 컨테이너</a:t>
            </a:r>
            <a:r>
              <a:rPr lang="en-US" altLang="ko-KR" i="1" u="sng"/>
              <a:t>: </a:t>
            </a:r>
            <a:r>
              <a:rPr lang="ko-KR" altLang="en-US"/>
              <a:t>다른 컨테이너 안에 포함될 수 있는 컨테이너로 패널</a:t>
            </a:r>
            <a:r>
              <a:rPr lang="en-US" altLang="ko-KR"/>
              <a:t>(JPanel), </a:t>
            </a:r>
            <a:r>
              <a:rPr lang="ko-KR" altLang="en-US"/>
              <a:t>스크롤 페인</a:t>
            </a:r>
            <a:r>
              <a:rPr lang="en-US" altLang="ko-KR"/>
              <a:t>(JScrollPane) </a:t>
            </a:r>
            <a:r>
              <a:rPr lang="ko-KR" altLang="en-US"/>
              <a:t>등을 의미한다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endParaRPr lang="ko-KR" altLang="en-US"/>
          </a:p>
          <a:p>
            <a:pPr eaLnBrk="1" hangingPunct="1">
              <a:defRPr lang="ko-KR" altLang="en-US"/>
            </a:pPr>
            <a:endParaRPr lang="ko-KR" alt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209800" y="2867025"/>
            <a:ext cx="4495800" cy="15049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06687" y="4869967"/>
            <a:ext cx="3730625" cy="18383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GUI </a:t>
            </a:r>
            <a:r>
              <a:rPr lang="ko-KR" altLang="en-US"/>
              <a:t>작성 절차</a:t>
            </a:r>
            <a:endParaRPr lang="ko-KR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673" y="1686042"/>
            <a:ext cx="6973957" cy="436319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프레임 생성 </a:t>
            </a:r>
            <a:r>
              <a:rPr lang="en-US" altLang="ko-KR" sz="3600"/>
              <a:t>#1</a:t>
            </a:r>
            <a:endParaRPr lang="en-US" altLang="ko-KR" sz="36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3574" y="1975125"/>
            <a:ext cx="7816850" cy="31448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import</a:t>
            </a:r>
            <a:r>
              <a:rPr lang="en-US" altLang="en-US" sz="1400" b="1" kern="0">
                <a:latin typeface="Trebuchet MS"/>
                <a:ea typeface="바탕"/>
              </a:rPr>
              <a:t> javax.swing.*;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public</a:t>
            </a:r>
            <a:r>
              <a:rPr lang="en-US" altLang="en-US" sz="1400" b="1" kern="0">
                <a:latin typeface="Trebuchet MS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class</a:t>
            </a:r>
            <a:r>
              <a:rPr lang="en-US" altLang="en-US" sz="1400" b="1" kern="0">
                <a:latin typeface="Trebuchet MS"/>
                <a:ea typeface="바탕"/>
              </a:rPr>
              <a:t> FrameTest {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     </a:t>
            </a: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public</a:t>
            </a:r>
            <a:r>
              <a:rPr lang="en-US" altLang="en-US" sz="1400" b="1" kern="0">
                <a:latin typeface="Trebuchet MS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static</a:t>
            </a:r>
            <a:r>
              <a:rPr lang="en-US" altLang="en-US" sz="1400" b="1" kern="0">
                <a:latin typeface="Trebuchet MS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void</a:t>
            </a:r>
            <a:r>
              <a:rPr lang="en-US" altLang="en-US" sz="1400" b="1" kern="0">
                <a:latin typeface="Trebuchet MS"/>
                <a:ea typeface="바탕"/>
              </a:rPr>
              <a:t> main(String[] args) {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         JFrame f = </a:t>
            </a:r>
            <a:r>
              <a:rPr lang="en-US" altLang="en-US" sz="1400" b="1" kern="0">
                <a:solidFill>
                  <a:srgbClr val="7f0055"/>
                </a:solidFill>
                <a:latin typeface="Trebuchet MS"/>
                <a:ea typeface="바탕"/>
              </a:rPr>
              <a:t>new</a:t>
            </a:r>
            <a:r>
              <a:rPr lang="en-US" altLang="en-US" sz="1400" b="1" kern="0">
                <a:latin typeface="Trebuchet MS"/>
                <a:ea typeface="바탕"/>
              </a:rPr>
              <a:t> JFrame(</a:t>
            </a:r>
            <a:r>
              <a:rPr lang="en-US" altLang="en-US" sz="1400" b="1" kern="0">
                <a:solidFill>
                  <a:srgbClr val="2a00ff"/>
                </a:solidFill>
                <a:latin typeface="Trebuchet MS"/>
                <a:ea typeface="바탕"/>
              </a:rPr>
              <a:t>"Frame Test"</a:t>
            </a:r>
            <a:r>
              <a:rPr lang="en-US" altLang="en-US" sz="1400" b="1" kern="0">
                <a:latin typeface="Trebuchet MS"/>
                <a:ea typeface="바탕"/>
              </a:rPr>
              <a:t>);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         f.setSize(300, 200);</a:t>
            </a:r>
            <a:endParaRPr lang="en-US" altLang="en-US" sz="1400" b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Trebuchet MS"/>
                <a:ea typeface="바탕"/>
              </a:rPr>
              <a:t>           f.setDefaultCloseOperation(JFrame.</a:t>
            </a:r>
            <a:r>
              <a:rPr lang="en-US" altLang="en-US" sz="1400" b="1" i="1" kern="0">
                <a:solidFill>
                  <a:srgbClr val="0000c0"/>
                </a:solidFill>
                <a:latin typeface="Trebuchet MS"/>
                <a:ea typeface="바탕"/>
              </a:rPr>
              <a:t>EXIT_ON_CLOSE</a:t>
            </a:r>
            <a:r>
              <a:rPr lang="en-US" altLang="en-US" sz="1400" b="1" i="1" kern="0">
                <a:latin typeface="Trebuchet MS"/>
                <a:ea typeface="바탕"/>
              </a:rPr>
              <a:t>);</a:t>
            </a:r>
            <a:endParaRPr lang="en-US" altLang="en-US" sz="1400" b="1" i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Trebuchet MS"/>
                <a:ea typeface="바탕"/>
              </a:rPr>
              <a:t>           f.setVisible(</a:t>
            </a:r>
            <a:r>
              <a:rPr lang="en-US" altLang="en-US" sz="1400" b="1" i="1" kern="0">
                <a:solidFill>
                  <a:srgbClr val="7f0055"/>
                </a:solidFill>
                <a:latin typeface="Trebuchet MS"/>
                <a:ea typeface="바탕"/>
              </a:rPr>
              <a:t>true</a:t>
            </a:r>
            <a:r>
              <a:rPr lang="en-US" altLang="en-US" sz="1400" b="1" i="1" kern="0">
                <a:latin typeface="Trebuchet MS"/>
                <a:ea typeface="바탕"/>
              </a:rPr>
              <a:t>);</a:t>
            </a:r>
            <a:endParaRPr lang="en-US" altLang="en-US" sz="1400" b="1" i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Trebuchet MS"/>
                <a:ea typeface="바탕"/>
              </a:rPr>
              <a:t>       }</a:t>
            </a:r>
            <a:endParaRPr lang="en-US" altLang="en-US" sz="1400" b="1" i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Trebuchet MS"/>
                <a:ea typeface="바탕"/>
              </a:rPr>
              <a:t> </a:t>
            </a:r>
            <a:endParaRPr lang="en-US" altLang="en-US" sz="1400" b="1" i="1" kern="0">
              <a:latin typeface="Trebuchet MS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Trebuchet MS"/>
                <a:ea typeface="바탕"/>
              </a:rPr>
              <a:t>}</a:t>
            </a:r>
            <a:endParaRPr lang="en-US" altLang="en-US" sz="1400" b="1" i="1" kern="0">
              <a:latin typeface="Trebuchet MS"/>
              <a:ea typeface="바탕"/>
            </a:endParaRPr>
          </a:p>
        </p:txBody>
      </p:sp>
      <p:pic>
        <p:nvPicPr>
          <p:cNvPr id="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5245461"/>
            <a:ext cx="680448" cy="834776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657022" y="4754215"/>
            <a:ext cx="2853359" cy="1424609"/>
          </a:xfrm>
          <a:prstGeom prst="rect">
            <a:avLst/>
          </a:prstGeom>
        </p:spPr>
      </p:pic>
      <p:sp>
        <p:nvSpPr>
          <p:cNvPr id="7" name="AutoShape 6"/>
          <p:cNvSpPr/>
          <p:nvPr/>
        </p:nvSpPr>
        <p:spPr>
          <a:xfrm>
            <a:off x="6269382" y="2781575"/>
            <a:ext cx="1654175" cy="500063"/>
          </a:xfrm>
          <a:prstGeom prst="accentBorderCallout2">
            <a:avLst>
              <a:gd name="adj1" fmla="val 22856"/>
              <a:gd name="adj2" fmla="val -4606"/>
              <a:gd name="adj3" fmla="val 22856"/>
              <a:gd name="adj4" fmla="val -47889"/>
              <a:gd name="adj5" fmla="val 121588"/>
              <a:gd name="adj6" fmla="val -92708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JFrame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의 객체 생성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프레임 생성 </a:t>
            </a:r>
            <a:r>
              <a:rPr lang="en-US" altLang="ko-KR" sz="3600"/>
              <a:t>#2</a:t>
            </a:r>
            <a:endParaRPr lang="en-US" altLang="ko-KR" sz="36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3575" y="1370495"/>
            <a:ext cx="7816850" cy="31448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import</a:t>
            </a:r>
            <a:r>
              <a:rPr lang="en-US" altLang="en-US" sz="1600" b="1" kern="0">
                <a:latin typeface="Courier New"/>
                <a:ea typeface="바탕"/>
              </a:rPr>
              <a:t> javax.swing.*;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 class</a:t>
            </a:r>
            <a:r>
              <a:rPr lang="en-US" altLang="en-US" sz="1600" b="1" kern="0">
                <a:latin typeface="Courier New"/>
                <a:ea typeface="바탕"/>
              </a:rPr>
              <a:t> MyFrame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extends</a:t>
            </a:r>
            <a:r>
              <a:rPr lang="en-US" altLang="en-US" sz="1600" b="1" kern="0">
                <a:latin typeface="Courier New"/>
                <a:ea typeface="바탕"/>
              </a:rPr>
              <a:t> JFrame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</a:t>
            </a:r>
            <a:r>
              <a:rPr lang="en-US" altLang="en-US" sz="1600" b="1" kern="0">
                <a:latin typeface="Courier New"/>
                <a:ea typeface="바탕"/>
              </a:rPr>
              <a:t> MyFrame()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      setSize(300, 200);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      setDefaultCloseOperation(JFrame.</a:t>
            </a:r>
            <a:r>
              <a:rPr lang="en-US" altLang="en-US" sz="1600" b="1" i="1" kern="0">
                <a:solidFill>
                  <a:srgbClr val="0000c0"/>
                </a:solidFill>
                <a:latin typeface="Courier New"/>
                <a:ea typeface="바탕"/>
              </a:rPr>
              <a:t>EXIT_ON_CLOSE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      setTitle(</a:t>
            </a:r>
            <a:r>
              <a:rPr lang="en-US" altLang="en-US" sz="1600" b="1" i="1" kern="0">
                <a:solidFill>
                  <a:srgbClr val="2a00ff"/>
                </a:solidFill>
                <a:latin typeface="Courier New"/>
                <a:ea typeface="바탕"/>
              </a:rPr>
              <a:t>"MyFrame"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      setVisible(</a:t>
            </a:r>
            <a:r>
              <a:rPr lang="en-US" altLang="en-US" sz="1600" b="1" i="1" kern="0">
                <a:solidFill>
                  <a:srgbClr val="7f0055"/>
                </a:solidFill>
                <a:latin typeface="Courier New"/>
                <a:ea typeface="바탕"/>
              </a:rPr>
              <a:t>true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}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}</a:t>
            </a:r>
            <a:endParaRPr lang="en-US" altLang="en-US" sz="1600" b="1" i="1" kern="0">
              <a:latin typeface="Courier New"/>
              <a:ea typeface="바탕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63575" y="4753113"/>
            <a:ext cx="7816850" cy="14551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</a:t>
            </a:r>
            <a:r>
              <a:rPr lang="en-US" altLang="en-US" sz="1600" b="1" kern="0">
                <a:latin typeface="Courier New"/>
                <a:ea typeface="바탕"/>
              </a:rPr>
              <a:t>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class</a:t>
            </a:r>
            <a:r>
              <a:rPr lang="en-US" altLang="en-US" sz="1600" b="1" kern="0">
                <a:latin typeface="Courier New"/>
                <a:ea typeface="바탕"/>
              </a:rPr>
              <a:t> MyFrameTest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</a:t>
            </a:r>
            <a:r>
              <a:rPr lang="en-US" altLang="en-US" sz="1600" b="1" kern="0">
                <a:latin typeface="Courier New"/>
                <a:ea typeface="바탕"/>
              </a:rPr>
              <a:t>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static</a:t>
            </a:r>
            <a:r>
              <a:rPr lang="en-US" altLang="en-US" sz="1600" b="1" kern="0">
                <a:latin typeface="Courier New"/>
                <a:ea typeface="바탕"/>
              </a:rPr>
              <a:t>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void</a:t>
            </a:r>
            <a:r>
              <a:rPr lang="en-US" altLang="en-US" sz="1600" b="1" kern="0">
                <a:latin typeface="Courier New"/>
                <a:ea typeface="바탕"/>
              </a:rPr>
              <a:t> main(String[] args)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      MyFrame </a:t>
            </a:r>
            <a:r>
              <a:rPr lang="en-US" altLang="en-US" sz="1600" b="1" u="sng" kern="0">
                <a:latin typeface="Courier New"/>
                <a:ea typeface="바탕"/>
              </a:rPr>
              <a:t>f = </a:t>
            </a:r>
            <a:r>
              <a:rPr lang="en-US" altLang="en-US" sz="1600" b="1" u="sng" kern="0">
                <a:solidFill>
                  <a:srgbClr val="7f0055"/>
                </a:solidFill>
                <a:latin typeface="Courier New"/>
                <a:ea typeface="바탕"/>
              </a:rPr>
              <a:t>new</a:t>
            </a:r>
            <a:r>
              <a:rPr lang="en-US" altLang="en-US" sz="1600" b="1" u="sng" kern="0">
                <a:latin typeface="Courier New"/>
                <a:ea typeface="바탕"/>
              </a:rPr>
              <a:t> MyFrame();</a:t>
            </a:r>
            <a:endParaRPr lang="en-US" altLang="en-US" sz="1600" b="1" u="sng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u="sng" kern="0">
                <a:latin typeface="Courier New"/>
                <a:ea typeface="바탕"/>
              </a:rPr>
              <a:t>       }</a:t>
            </a:r>
            <a:endParaRPr lang="en-US" altLang="en-US" sz="1600" b="1" u="sng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u="sng" kern="0">
                <a:latin typeface="Courier New"/>
                <a:ea typeface="바탕"/>
              </a:rPr>
              <a:t> }</a:t>
            </a:r>
            <a:endParaRPr lang="en-US" altLang="en-US" sz="1600" b="1" u="sng" kern="0">
              <a:latin typeface="Courier New"/>
              <a:ea typeface="바탕"/>
            </a:endParaRPr>
          </a:p>
        </p:txBody>
      </p:sp>
      <p:sp>
        <p:nvSpPr>
          <p:cNvPr id="8" name="AutoShape 6"/>
          <p:cNvSpPr/>
          <p:nvPr/>
        </p:nvSpPr>
        <p:spPr>
          <a:xfrm>
            <a:off x="7172187" y="4885358"/>
            <a:ext cx="1654175" cy="500063"/>
          </a:xfrm>
          <a:prstGeom prst="accentBorderCallout2">
            <a:avLst>
              <a:gd name="adj1" fmla="val 22856"/>
              <a:gd name="adj2" fmla="val -4606"/>
              <a:gd name="adj3" fmla="val 22856"/>
              <a:gd name="adj4" fmla="val -47889"/>
              <a:gd name="adj5" fmla="val 121588"/>
              <a:gd name="adj6" fmla="val -92708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MyFrame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의 객체 생성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>
          <a:xfrm>
            <a:off x="3198674" y="5546380"/>
            <a:ext cx="2438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Line 9"/>
          <p:cNvSpPr>
            <a:spLocks noChangeShapeType="1"/>
          </p:cNvSpPr>
          <p:nvPr/>
        </p:nvSpPr>
        <p:spPr>
          <a:xfrm>
            <a:off x="2471392" y="2159138"/>
            <a:ext cx="2641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1" name="AutoShape 10"/>
          <p:cNvSpPr/>
          <p:nvPr/>
        </p:nvSpPr>
        <p:spPr>
          <a:xfrm>
            <a:off x="7446617" y="1606688"/>
            <a:ext cx="2241550" cy="528638"/>
          </a:xfrm>
          <a:prstGeom prst="accentBorderCallout2">
            <a:avLst>
              <a:gd name="adj1" fmla="val 21620"/>
              <a:gd name="adj2" fmla="val -3398"/>
              <a:gd name="adj3" fmla="val 21620"/>
              <a:gd name="adj4" fmla="val -52972"/>
              <a:gd name="adj5" fmla="val 106907"/>
              <a:gd name="adj6" fmla="val -104319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Jframe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을 상속하여서 </a:t>
            </a: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MyFrame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을 정의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프레임 생성 </a:t>
            </a:r>
            <a:r>
              <a:rPr lang="en-US" altLang="ko-KR" sz="3600"/>
              <a:t>#3</a:t>
            </a:r>
            <a:endParaRPr lang="en-US" altLang="ko-KR" sz="36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3575" y="1370495"/>
            <a:ext cx="7816850" cy="372462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import</a:t>
            </a:r>
            <a:r>
              <a:rPr lang="en-US" altLang="en-US" sz="1600" b="1" kern="0">
                <a:latin typeface="Courier New"/>
                <a:ea typeface="바탕"/>
              </a:rPr>
              <a:t> javax.swing.*;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 class</a:t>
            </a:r>
            <a:r>
              <a:rPr lang="en-US" altLang="en-US" sz="1600" b="1" kern="0">
                <a:latin typeface="Courier New"/>
                <a:ea typeface="바탕"/>
              </a:rPr>
              <a:t> MyFrame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extends</a:t>
            </a:r>
            <a:r>
              <a:rPr lang="en-US" altLang="en-US" sz="1600" b="1" kern="0">
                <a:latin typeface="Courier New"/>
                <a:ea typeface="바탕"/>
              </a:rPr>
              <a:t> JFrame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</a:t>
            </a:r>
            <a:r>
              <a:rPr lang="en-US" altLang="en-US" sz="1600" b="1" kern="0">
                <a:solidFill>
                  <a:srgbClr val="7f0055"/>
                </a:solidFill>
                <a:latin typeface="Courier New"/>
                <a:ea typeface="바탕"/>
              </a:rPr>
              <a:t>public</a:t>
            </a:r>
            <a:r>
              <a:rPr lang="en-US" altLang="en-US" sz="1600" b="1" kern="0">
                <a:latin typeface="Courier New"/>
                <a:ea typeface="바탕"/>
              </a:rPr>
              <a:t> MyFrame() {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      setSize(300, 200);</a:t>
            </a:r>
            <a:endParaRPr lang="en-US" altLang="en-US" sz="1600" b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kern="0">
                <a:latin typeface="Courier New"/>
                <a:ea typeface="바탕"/>
              </a:rPr>
              <a:t>             setDefaultCloseOperation(JFrame.</a:t>
            </a:r>
            <a:r>
              <a:rPr lang="en-US" altLang="en-US" sz="1600" b="1" i="1" kern="0">
                <a:solidFill>
                  <a:srgbClr val="0000c0"/>
                </a:solidFill>
                <a:latin typeface="Courier New"/>
                <a:ea typeface="바탕"/>
              </a:rPr>
              <a:t>EXIT_ON_CLOSE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      setTitle(</a:t>
            </a:r>
            <a:r>
              <a:rPr lang="en-US" altLang="en-US" sz="1600" b="1" i="1" kern="0">
                <a:solidFill>
                  <a:srgbClr val="2a00ff"/>
                </a:solidFill>
                <a:latin typeface="Courier New"/>
                <a:ea typeface="바탕"/>
              </a:rPr>
              <a:t>"MyFrame"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      setVisible(</a:t>
            </a:r>
            <a:r>
              <a:rPr lang="en-US" altLang="en-US" sz="1600" b="1" i="1" kern="0">
                <a:solidFill>
                  <a:srgbClr val="7f0055"/>
                </a:solidFill>
                <a:latin typeface="Courier New"/>
                <a:ea typeface="바탕"/>
              </a:rPr>
              <a:t>true</a:t>
            </a:r>
            <a:r>
              <a:rPr lang="en-US" altLang="en-US" sz="1600" b="1" i="1" kern="0">
                <a:latin typeface="Courier New"/>
                <a:ea typeface="바탕"/>
              </a:rPr>
              <a:t>);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}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</a:t>
            </a:r>
            <a:r>
              <a:rPr lang="en-US" altLang="en-US" sz="1600" b="1" i="1" kern="0">
                <a:solidFill>
                  <a:srgbClr val="7f0055"/>
                </a:solidFill>
                <a:latin typeface="Courier New"/>
                <a:ea typeface="바탕"/>
              </a:rPr>
              <a:t>public</a:t>
            </a:r>
            <a:r>
              <a:rPr lang="en-US" altLang="en-US" sz="1600" b="1" i="1" kern="0">
                <a:latin typeface="Courier New"/>
                <a:ea typeface="바탕"/>
              </a:rPr>
              <a:t> </a:t>
            </a:r>
            <a:r>
              <a:rPr lang="en-US" altLang="en-US" sz="1600" b="1" i="1" kern="0">
                <a:solidFill>
                  <a:srgbClr val="7f0055"/>
                </a:solidFill>
                <a:latin typeface="Courier New"/>
                <a:ea typeface="바탕"/>
              </a:rPr>
              <a:t>static</a:t>
            </a:r>
            <a:r>
              <a:rPr lang="en-US" altLang="en-US" sz="1600" b="1" i="1" kern="0">
                <a:latin typeface="Courier New"/>
                <a:ea typeface="바탕"/>
              </a:rPr>
              <a:t> </a:t>
            </a:r>
            <a:r>
              <a:rPr lang="en-US" altLang="en-US" sz="1600" b="1" i="1" kern="0">
                <a:solidFill>
                  <a:srgbClr val="7f0055"/>
                </a:solidFill>
                <a:latin typeface="Courier New"/>
                <a:ea typeface="바탕"/>
              </a:rPr>
              <a:t>void</a:t>
            </a:r>
            <a:r>
              <a:rPr lang="en-US" altLang="en-US" sz="1600" b="1" i="1" kern="0">
                <a:latin typeface="Courier New"/>
                <a:ea typeface="바탕"/>
              </a:rPr>
              <a:t> main(String[] args) {</a:t>
            </a:r>
            <a:endParaRPr lang="en-US" altLang="en-US" sz="1600" b="1" i="1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kern="0">
                <a:latin typeface="Courier New"/>
                <a:ea typeface="바탕"/>
              </a:rPr>
              <a:t>             MyFrame </a:t>
            </a:r>
            <a:r>
              <a:rPr lang="en-US" altLang="en-US" sz="1600" b="1" i="1" u="sng" kern="0">
                <a:latin typeface="Courier New"/>
                <a:ea typeface="바탕"/>
              </a:rPr>
              <a:t>f = </a:t>
            </a:r>
            <a:r>
              <a:rPr lang="en-US" altLang="en-US" sz="1600" b="1" i="1" u="sng" kern="0">
                <a:solidFill>
                  <a:srgbClr val="7f0055"/>
                </a:solidFill>
                <a:latin typeface="Courier New"/>
                <a:ea typeface="바탕"/>
              </a:rPr>
              <a:t>new</a:t>
            </a:r>
            <a:r>
              <a:rPr lang="en-US" altLang="en-US" sz="1600" b="1" i="1" u="sng" kern="0">
                <a:latin typeface="Courier New"/>
                <a:ea typeface="바탕"/>
              </a:rPr>
              <a:t> MyFrame();</a:t>
            </a:r>
            <a:endParaRPr lang="en-US" altLang="en-US" sz="1600" b="1" i="1" u="sng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u="sng" kern="0">
                <a:latin typeface="Courier New"/>
                <a:ea typeface="바탕"/>
              </a:rPr>
              <a:t>       }</a:t>
            </a:r>
            <a:endParaRPr lang="en-US" altLang="en-US" sz="1600" b="1" i="1" u="sng" kern="0">
              <a:latin typeface="Courier New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b="1" i="1" u="sng" kern="0">
                <a:latin typeface="Courier New"/>
                <a:ea typeface="바탕"/>
              </a:rPr>
              <a:t>}</a:t>
            </a:r>
            <a:endParaRPr lang="en-US" altLang="en-US" sz="1600" b="1" i="1" u="sng" kern="0">
              <a:latin typeface="Courier New"/>
              <a:ea typeface="바탕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>
          <a:xfrm>
            <a:off x="2438262" y="1902377"/>
            <a:ext cx="2641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2" name="AutoShape 5"/>
          <p:cNvSpPr/>
          <p:nvPr/>
        </p:nvSpPr>
        <p:spPr>
          <a:xfrm>
            <a:off x="6244535" y="5001316"/>
            <a:ext cx="2249488" cy="508000"/>
          </a:xfrm>
          <a:prstGeom prst="accentBorderCallout2">
            <a:avLst>
              <a:gd name="adj1" fmla="val 22500"/>
              <a:gd name="adj2" fmla="val -3389"/>
              <a:gd name="adj3" fmla="val 22500"/>
              <a:gd name="adj4" fmla="val -27944"/>
              <a:gd name="adj5" fmla="val -270603"/>
              <a:gd name="adj6" fmla="val -18023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main()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이 </a:t>
            </a: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MyFrame 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안으로 이동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13" name="AutoShape 8"/>
          <p:cNvSpPr/>
          <p:nvPr/>
        </p:nvSpPr>
        <p:spPr>
          <a:xfrm>
            <a:off x="6902450" y="1151144"/>
            <a:ext cx="2241550" cy="528638"/>
          </a:xfrm>
          <a:prstGeom prst="accentBorderCallout2">
            <a:avLst>
              <a:gd name="adj1" fmla="val 21620"/>
              <a:gd name="adj2" fmla="val -3398"/>
              <a:gd name="adj3" fmla="val 21620"/>
              <a:gd name="adj4" fmla="val -52972"/>
              <a:gd name="adj5" fmla="val 106907"/>
              <a:gd name="adj6" fmla="val -104319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Jframe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을 상속하여서 </a:t>
            </a: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MyFrame</a:t>
            </a: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을 정의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컴포넌트 생성과 추가</a:t>
            </a:r>
            <a:endParaRPr lang="ko-KR" altLang="en-US" sz="3600"/>
          </a:p>
        </p:txBody>
      </p:sp>
      <p:sp>
        <p:nvSpPr>
          <p:cNvPr id="21509" name="Rectangle 8"/>
          <p:cNvSpPr>
            <a:spLocks noChangeArrowheads="1"/>
          </p:cNvSpPr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3575" y="1370495"/>
            <a:ext cx="7816850" cy="31448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import</a:t>
            </a:r>
            <a:r>
              <a:rPr lang="en-US" altLang="en-US" sz="1400" b="1" kern="0">
                <a:latin typeface="Century Schoolbook"/>
                <a:ea typeface="바탕"/>
              </a:rPr>
              <a:t> javax.swing.*;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import</a:t>
            </a:r>
            <a:r>
              <a:rPr lang="en-US" altLang="en-US" sz="1400" b="1" kern="0">
                <a:latin typeface="Century Schoolbook"/>
                <a:ea typeface="바탕"/>
              </a:rPr>
              <a:t> java.awt.FlowLayout;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public class</a:t>
            </a:r>
            <a:r>
              <a:rPr lang="en-US" altLang="en-US" sz="1400" b="1" kern="0">
                <a:latin typeface="Century Schoolbook"/>
                <a:ea typeface="바탕"/>
              </a:rPr>
              <a:t> MyFrame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extends</a:t>
            </a:r>
            <a:r>
              <a:rPr lang="en-US" altLang="en-US" sz="1400" b="1" kern="0">
                <a:latin typeface="Century Schoolbook"/>
                <a:ea typeface="바탕"/>
              </a:rPr>
              <a:t> JFrame {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public</a:t>
            </a:r>
            <a:r>
              <a:rPr lang="en-US" altLang="en-US" sz="1400" b="1" kern="0">
                <a:latin typeface="Century Schoolbook"/>
                <a:ea typeface="바탕"/>
              </a:rPr>
              <a:t> MyFrame() {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      setSize(300, 200);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      setDefaultCloseOperation(JFrame.</a:t>
            </a:r>
            <a:r>
              <a:rPr lang="en-US" altLang="en-US" sz="1400" b="1" kern="0">
                <a:solidFill>
                  <a:srgbClr val="0000c0"/>
                </a:solidFill>
                <a:latin typeface="Century Schoolbook"/>
                <a:ea typeface="바탕"/>
              </a:rPr>
              <a:t>EXIT_ON_CLOSE</a:t>
            </a:r>
            <a:r>
              <a:rPr lang="en-US" altLang="en-US" sz="1400" b="1" kern="0">
                <a:latin typeface="Century Schoolbook"/>
                <a:ea typeface="바탕"/>
              </a:rPr>
              <a:t>);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      setTitle(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바탕"/>
              </a:rPr>
              <a:t>"MyFrame"</a:t>
            </a:r>
            <a:r>
              <a:rPr lang="en-US" altLang="en-US" sz="1400" b="1" kern="0">
                <a:latin typeface="Century Schoolbook"/>
                <a:ea typeface="바탕"/>
              </a:rPr>
              <a:t>);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ff0000"/>
                </a:solidFill>
                <a:latin typeface="Century Schoolbook"/>
                <a:ea typeface="바탕"/>
              </a:rPr>
              <a:t>       </a:t>
            </a:r>
            <a:r>
              <a:rPr lang="en-US" altLang="en-US" sz="1400" b="1" kern="0">
                <a:latin typeface="Century Schoolbook"/>
                <a:ea typeface="바탕"/>
              </a:rPr>
              <a:t>      setLayout(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new</a:t>
            </a:r>
            <a:r>
              <a:rPr lang="en-US" altLang="en-US" sz="1400" b="1" kern="0">
                <a:latin typeface="Century Schoolbook"/>
                <a:ea typeface="바탕"/>
              </a:rPr>
              <a:t> FlowLayout());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            JButton button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JButton(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"버튼"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           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this</a:t>
            </a:r>
            <a:r>
              <a:rPr lang="en-US" altLang="en-US" sz="1400" b="1" kern="0">
                <a:latin typeface="Century Schoolbook"/>
                <a:ea typeface="휴먼명조"/>
              </a:rPr>
              <a:t>.add(button);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      setVisible(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true</a:t>
            </a:r>
            <a:r>
              <a:rPr lang="en-US" altLang="en-US" sz="1400" b="1" kern="0">
                <a:latin typeface="Century Schoolbook"/>
                <a:ea typeface="바탕"/>
              </a:rPr>
              <a:t>);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}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}</a:t>
            </a:r>
            <a:endParaRPr lang="en-US" altLang="en-US" sz="1400" b="1" kern="0">
              <a:latin typeface="Century Schoolbook"/>
              <a:ea typeface="바탕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63575" y="4753113"/>
            <a:ext cx="7816850" cy="145518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public</a:t>
            </a:r>
            <a:r>
              <a:rPr lang="en-US" altLang="en-US" sz="1400" b="1" kern="0">
                <a:latin typeface="Century Schoolbook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class</a:t>
            </a:r>
            <a:r>
              <a:rPr lang="en-US" altLang="en-US" sz="1400" b="1" kern="0">
                <a:latin typeface="Century Schoolbook"/>
                <a:ea typeface="바탕"/>
              </a:rPr>
              <a:t> MyFrameTest {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public</a:t>
            </a:r>
            <a:r>
              <a:rPr lang="en-US" altLang="en-US" sz="1400" b="1" kern="0">
                <a:latin typeface="Century Schoolbook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static</a:t>
            </a:r>
            <a:r>
              <a:rPr lang="en-US" altLang="en-US" sz="1400" b="1" kern="0">
                <a:latin typeface="Century Schoolbook"/>
                <a:ea typeface="바탕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바탕"/>
              </a:rPr>
              <a:t>void</a:t>
            </a:r>
            <a:r>
              <a:rPr lang="en-US" altLang="en-US" sz="1400" b="1" kern="0">
                <a:latin typeface="Century Schoolbook"/>
                <a:ea typeface="바탕"/>
              </a:rPr>
              <a:t> main(String[] args) {</a:t>
            </a:r>
            <a:endParaRPr lang="en-US" altLang="en-US" sz="1400" b="1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바탕"/>
              </a:rPr>
              <a:t>             MyFrame </a:t>
            </a:r>
            <a:r>
              <a:rPr lang="en-US" altLang="en-US" sz="1400" b="1" u="sng" kern="0">
                <a:latin typeface="Century Schoolbook"/>
                <a:ea typeface="바탕"/>
              </a:rPr>
              <a:t>f = </a:t>
            </a:r>
            <a:r>
              <a:rPr lang="en-US" altLang="en-US" sz="1400" b="1" u="sng" kern="0">
                <a:solidFill>
                  <a:srgbClr val="7f0055"/>
                </a:solidFill>
                <a:latin typeface="Century Schoolbook"/>
                <a:ea typeface="바탕"/>
              </a:rPr>
              <a:t>new</a:t>
            </a:r>
            <a:r>
              <a:rPr lang="en-US" altLang="en-US" sz="1400" b="1" u="sng" kern="0">
                <a:latin typeface="Century Schoolbook"/>
                <a:ea typeface="바탕"/>
              </a:rPr>
              <a:t> MyFrame();</a:t>
            </a:r>
            <a:endParaRPr lang="en-US" altLang="en-US" sz="1400" b="1" u="sng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u="sng" kern="0">
                <a:latin typeface="Century Schoolbook"/>
                <a:ea typeface="바탕"/>
              </a:rPr>
              <a:t>       }</a:t>
            </a:r>
            <a:endParaRPr lang="en-US" altLang="en-US" sz="1400" b="1" u="sng" kern="0">
              <a:latin typeface="Century Schoolbook"/>
              <a:ea typeface="바탕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u="sng" kern="0">
                <a:latin typeface="Century Schoolbook"/>
                <a:ea typeface="바탕"/>
              </a:rPr>
              <a:t> }</a:t>
            </a:r>
            <a:endParaRPr lang="en-US" altLang="en-US" sz="1400" b="1" u="sng" kern="0">
              <a:latin typeface="Century Schoolbook"/>
              <a:ea typeface="바탕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>
          <a:xfrm>
            <a:off x="2463110" y="3782529"/>
            <a:ext cx="2641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1508" name="AutoShape 6"/>
          <p:cNvSpPr/>
          <p:nvPr/>
        </p:nvSpPr>
        <p:spPr>
          <a:xfrm>
            <a:off x="6422059" y="2900362"/>
            <a:ext cx="2241550" cy="528638"/>
          </a:xfrm>
          <a:prstGeom prst="accentBorderCallout2">
            <a:avLst>
              <a:gd name="adj1" fmla="val 21620"/>
              <a:gd name="adj2" fmla="val -3398"/>
              <a:gd name="adj3" fmla="val 21620"/>
              <a:gd name="adj4" fmla="val -28472"/>
              <a:gd name="adj5" fmla="val 119519"/>
              <a:gd name="adj6" fmla="val -54463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컴포넌트 생성 및 추가</a:t>
            </a:r>
            <a:endParaRPr lang="ko-KR" altLang="en-US" sz="1400">
              <a:solidFill>
                <a:srgbClr val="ff0000"/>
              </a:solidFill>
              <a:latin typeface="Trebuchet MS"/>
            </a:endParaRPr>
          </a:p>
        </p:txBody>
      </p:sp>
      <p:pic>
        <p:nvPicPr>
          <p:cNvPr id="9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897607" y="3664695"/>
            <a:ext cx="2155284" cy="1499152"/>
          </a:xfrm>
          <a:prstGeom prst="rect">
            <a:avLst/>
          </a:prstGeom>
        </p:spPr>
      </p:pic>
      <p:sp>
        <p:nvSpPr>
          <p:cNvPr id="10" name="AutoShape 4"/>
          <p:cNvSpPr/>
          <p:nvPr/>
        </p:nvSpPr>
        <p:spPr>
          <a:xfrm>
            <a:off x="6330950" y="1622425"/>
            <a:ext cx="2241550" cy="528638"/>
          </a:xfrm>
          <a:prstGeom prst="accentBorderCallout2">
            <a:avLst>
              <a:gd name="adj1" fmla="val 21620"/>
              <a:gd name="adj2" fmla="val -3398"/>
              <a:gd name="adj3" fmla="val 21620"/>
              <a:gd name="adj4" fmla="val -38458"/>
              <a:gd name="adj5" fmla="val 341582"/>
              <a:gd name="adj6" fmla="val -99687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/>
          <a:p>
            <a:pPr algn="ctr">
              <a:defRPr lang="ko-KR" altLang="en-US"/>
            </a:pPr>
            <a:r>
              <a:rPr lang="ko-KR" altLang="en-US" sz="1400">
                <a:solidFill>
                  <a:srgbClr val="ff0000"/>
                </a:solidFill>
                <a:latin typeface="Trebuchet MS"/>
              </a:rPr>
              <a:t>배치 관리자 설정</a:t>
            </a:r>
            <a:r>
              <a:rPr lang="en-US" altLang="ko-KR" sz="1400">
                <a:solidFill>
                  <a:srgbClr val="ff0000"/>
                </a:solidFill>
                <a:latin typeface="Trebuchet MS"/>
              </a:rPr>
              <a:t>!</a:t>
            </a:r>
            <a:endParaRPr lang="en-US" altLang="ko-KR" sz="1400">
              <a:solidFill>
                <a:srgbClr val="ff0000"/>
              </a:solidFill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컨테이너는 컴포넌트들을 트리(tree) 형태로 저장한다. 최상위 컨테이너는 이 트리의 루트 노드가 된다. 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최상위 컨테이너는 내부에 콘텐트 페인(content pane)을 가지고 있다. 여기에 화면에 보이는 컴포넌트를 저장한다. 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최상위 컨테이너에는 메뉴바를 추가할 수 있다. </a:t>
            </a: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JFrame 클래스</a:t>
            </a:r>
            <a:endParaRPr lang="en-US" altLang="ko-KR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386" y="3909815"/>
            <a:ext cx="5868228" cy="225286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그래픽 사용자 인터페이스</a:t>
            </a:r>
            <a:endParaRPr lang="en-US" altLang="ko-KR" sz="3600"/>
          </a:p>
        </p:txBody>
      </p:sp>
      <p:sp>
        <p:nvSpPr>
          <p:cNvPr id="409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그래픽 사용자 인터페이스</a:t>
            </a:r>
            <a:r>
              <a:rPr lang="en-US" altLang="ko-KR"/>
              <a:t>(Graphical User Interface, </a:t>
            </a:r>
            <a:r>
              <a:rPr lang="ko-KR" altLang="en-US"/>
              <a:t>간단히 </a:t>
            </a:r>
            <a:r>
              <a:rPr lang="en-US" altLang="ko-KR"/>
              <a:t>GUI)</a:t>
            </a:r>
            <a:r>
              <a:rPr lang="ko-KR" altLang="en-US"/>
              <a:t>는 컴포넌트들로 구성된다.</a:t>
            </a:r>
            <a:endParaRPr lang="ko-KR" altLang="en-US"/>
          </a:p>
        </p:txBody>
      </p:sp>
      <p:pic>
        <p:nvPicPr>
          <p:cNvPr id="410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4923" y="2925421"/>
            <a:ext cx="7214152" cy="325200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프레임의 속성 변경하기</a:t>
            </a:r>
            <a:endParaRPr lang="ko-KR" altLang="en-US"/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프레임의 속성을 변경시키는 방법을 생각하여 보자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/>
              <a:t>조상 클래스들의 메소드도 사용할 수 있다</a:t>
            </a:r>
            <a:r>
              <a:rPr lang="en-US" altLang="ko-KR"/>
              <a:t>!</a:t>
            </a:r>
            <a:endParaRPr lang="ko-KR" alt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17151" y="2906089"/>
            <a:ext cx="6495565" cy="356317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조상 클래스</a:t>
            </a:r>
            <a:endParaRPr lang="ko-KR" altLang="en-US"/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685800" y="1333500"/>
            <a:ext cx="8399463" cy="4635500"/>
          </a:xfrm>
        </p:spPr>
        <p:txBody>
          <a:bodyPr/>
          <a:lstStyle/>
          <a:p>
            <a:pPr eaLnBrk="1" hangingPunct="1">
              <a:defRPr lang="ko-KR" altLang="en-US"/>
            </a:pPr>
            <a:r>
              <a:rPr lang="en-US" altLang="ko-KR" i="1"/>
              <a:t>Component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컴포넌트 클래스는 화면에 표시되어서 사용자와 상호 작용하는 시각적인 객체를 나타낸다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Container 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내부에 다른 컴포넌트를 추가할 수 있는 기능을 제공한다</a:t>
            </a:r>
            <a:r>
              <a:rPr lang="en-US" altLang="ko-KR"/>
              <a:t>. </a:t>
            </a:r>
            <a:r>
              <a:rPr lang="ko-KR" altLang="en-US"/>
              <a:t>예를 들어서 이 클래스의 </a:t>
            </a:r>
            <a:r>
              <a:rPr lang="en-US" altLang="ko-KR"/>
              <a:t>add()</a:t>
            </a:r>
            <a:r>
              <a:rPr lang="ko-KR" altLang="en-US"/>
              <a:t>를 사용하면 컨테이너 안에 컴포넌트를 추가할 수 있다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Window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경계선</a:t>
            </a:r>
            <a:r>
              <a:rPr lang="en-US" altLang="ko-KR"/>
              <a:t>, </a:t>
            </a:r>
            <a:r>
              <a:rPr lang="ko-KR" altLang="en-US"/>
              <a:t>타이틀 바</a:t>
            </a:r>
            <a:r>
              <a:rPr lang="en-US" altLang="ko-KR"/>
              <a:t>, </a:t>
            </a:r>
            <a:r>
              <a:rPr lang="ko-KR" altLang="en-US"/>
              <a:t>버튼을 가지고 있는 윈도우를 정의한다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Frame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자바 </a:t>
            </a:r>
            <a:r>
              <a:rPr lang="en-US" altLang="ko-KR"/>
              <a:t>GUI </a:t>
            </a:r>
            <a:r>
              <a:rPr lang="ko-KR" altLang="en-US"/>
              <a:t>애플리케이션의 기초가 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JFrame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en-US" altLang="ko-KR"/>
              <a:t>Frame </a:t>
            </a:r>
            <a:r>
              <a:rPr lang="ko-KR" altLang="en-US"/>
              <a:t>클래스를 스윙의 출시에 맞추어 변경한 것이다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중요한 메소드</a:t>
            </a:r>
            <a:endParaRPr lang="ko-KR" altLang="en-US"/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>
          <a:xfrm>
            <a:off x="685800" y="1333500"/>
            <a:ext cx="8288338" cy="4610100"/>
          </a:xfrm>
        </p:spPr>
        <p:txBody>
          <a:bodyPr/>
          <a:lstStyle/>
          <a:p>
            <a:pPr eaLnBrk="1" hangingPunct="1">
              <a:defRPr lang="ko-KR" altLang="en-US"/>
            </a:pPr>
            <a:r>
              <a:rPr lang="en-US" altLang="ko-KR" i="1"/>
              <a:t>setLocation(x, y) , setBounds(x, y, width, height), setSize(width, height)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프레임의 위치와 크기를 설정한다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setIconImage(IconImage)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윈도우 시스템에 타이틀 바</a:t>
            </a:r>
            <a:r>
              <a:rPr lang="en-US" altLang="ko-KR"/>
              <a:t>, </a:t>
            </a:r>
            <a:r>
              <a:rPr lang="ko-KR" altLang="en-US"/>
              <a:t>태스크 스위처에 표시할 아이콘을 알려준다</a:t>
            </a:r>
            <a:r>
              <a:rPr lang="en-US" altLang="ko-KR"/>
              <a:t>.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setTitle()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타이틀 바의 제목을 변경한다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 i="1"/>
              <a:t>setResizable(boolean)</a:t>
            </a:r>
            <a:endParaRPr lang="en-US" altLang="ko-KR" i="1"/>
          </a:p>
          <a:p>
            <a:pPr lvl="1" eaLnBrk="1" hangingPunct="1">
              <a:defRPr lang="ko-KR" altLang="en-US"/>
            </a:pPr>
            <a:r>
              <a:rPr lang="ko-KR" altLang="en-US"/>
              <a:t>사용자가 크기를 조절할 수 있는지를 설정한다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90613" y="931517"/>
            <a:ext cx="7761287" cy="54629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public class</a:t>
            </a:r>
            <a:r>
              <a:rPr lang="en-US" altLang="en-US" sz="1400" b="1" kern="0">
                <a:latin typeface="Century Schoolbook"/>
                <a:ea typeface="휴먼명조"/>
              </a:rPr>
              <a:t> MyFrame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extends</a:t>
            </a:r>
            <a:r>
              <a:rPr lang="en-US" altLang="en-US" sz="1400" b="1" kern="0">
                <a:latin typeface="Century Schoolbook"/>
                <a:ea typeface="휴먼명조"/>
              </a:rPr>
              <a:t> JFrame {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400" b="1" kern="0">
                <a:latin typeface="Century Schoolbook"/>
                <a:ea typeface="휴먼명조"/>
              </a:rPr>
              <a:t> MyFrame() {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Toolkit kit = Toolkit.getDefaultToolkit();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Dimension screenSize = kit.getScreenSize();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setSize(300, 200);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setLocation(screenSize.</a:t>
            </a:r>
            <a:r>
              <a:rPr lang="en-US" altLang="en-US" sz="1400" b="1" kern="0">
                <a:solidFill>
                  <a:srgbClr val="0000c0"/>
                </a:solidFill>
                <a:latin typeface="Century Schoolbook"/>
                <a:ea typeface="휴먼명조"/>
              </a:rPr>
              <a:t>width</a:t>
            </a:r>
            <a:r>
              <a:rPr lang="en-US" altLang="en-US" sz="1400" b="1" kern="0">
                <a:latin typeface="Century Schoolbook"/>
                <a:ea typeface="휴먼명조"/>
              </a:rPr>
              <a:t> / 2, screenSize.</a:t>
            </a:r>
            <a:r>
              <a:rPr lang="en-US" altLang="en-US" sz="1400" b="1" kern="0">
                <a:solidFill>
                  <a:srgbClr val="0000c0"/>
                </a:solidFill>
                <a:latin typeface="Century Schoolbook"/>
                <a:ea typeface="휴먼명조"/>
              </a:rPr>
              <a:t>height</a:t>
            </a:r>
            <a:r>
              <a:rPr lang="en-US" altLang="en-US" sz="1400" b="1" kern="0">
                <a:latin typeface="Century Schoolbook"/>
                <a:ea typeface="휴먼명조"/>
              </a:rPr>
              <a:t> / 2);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setDefaultCloseOperation(JFrame.</a:t>
            </a:r>
            <a:r>
              <a:rPr lang="en-US" altLang="en-US" sz="1400" b="1" kern="0">
                <a:solidFill>
                  <a:srgbClr val="0000c0"/>
                </a:solidFill>
                <a:latin typeface="Century Schoolbook"/>
                <a:ea typeface="휴먼명조"/>
              </a:rPr>
              <a:t>EXIT_ON_CLOSE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setTitle(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"MyFrame"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Image img = kit.getImage(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"icon.gif"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setIconImage(img);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setLayout(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FlowLayout());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JButton button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JButton(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"버튼"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this</a:t>
            </a:r>
            <a:r>
              <a:rPr lang="en-US" altLang="en-US" sz="1400" b="1" kern="0">
                <a:latin typeface="Century Schoolbook"/>
                <a:ea typeface="휴먼명조"/>
              </a:rPr>
              <a:t>.add(button);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setVisible(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true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}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}</a:t>
            </a:r>
            <a:endParaRPr lang="en-US" altLang="en-US" sz="1400" b="1" kern="0">
              <a:latin typeface="Century Schoolbook"/>
              <a:ea typeface="휴먼명조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실행 결과</a:t>
            </a:r>
            <a:endParaRPr lang="ko-KR" altLang="en-US"/>
          </a:p>
        </p:txBody>
      </p:sp>
      <p:pic>
        <p:nvPicPr>
          <p:cNvPr id="28675" name="_x230626432" descr="EMB00000654427b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40000" y="1617663"/>
            <a:ext cx="3386138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76" name="_x216704856"/>
          <p:cNvSpPr>
            <a:spLocks noChangeArrowheads="1"/>
          </p:cNvSpPr>
          <p:nvPr/>
        </p:nvSpPr>
        <p:spPr>
          <a:xfrm>
            <a:off x="2389188" y="1497013"/>
            <a:ext cx="582612" cy="476250"/>
          </a:xfrm>
          <a:prstGeom prst="roundRect">
            <a:avLst>
              <a:gd name="adj" fmla="val 20000"/>
            </a:avLst>
          </a:prstGeom>
          <a:noFill/>
          <a:ln w="28575">
            <a:solidFill>
              <a:srgbClr val="ff0000"/>
            </a:solidFill>
            <a:round/>
            <a:headEnd type="oval" w="med" len="me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기초 컴포넌트</a:t>
            </a:r>
            <a:endParaRPr lang="ko-KR" altLang="en-US" sz="36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패널</a:t>
            </a:r>
            <a:r>
              <a:rPr lang="en-US" altLang="ko-KR"/>
              <a:t>(panel)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/>
              <a:t>레이블</a:t>
            </a:r>
            <a:r>
              <a:rPr lang="en-US" altLang="ko-KR"/>
              <a:t>(label)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/>
              <a:t>버튼</a:t>
            </a:r>
            <a:r>
              <a:rPr lang="en-US" altLang="ko-KR"/>
              <a:t>(button)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  <a:r>
              <a:rPr lang="en-US" altLang="ko-KR"/>
              <a:t>(text field)</a:t>
            </a:r>
            <a:endParaRPr lang="en-US" altLang="ko-KR"/>
          </a:p>
        </p:txBody>
      </p:sp>
      <p:pic>
        <p:nvPicPr>
          <p:cNvPr id="297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5826" y="3788528"/>
            <a:ext cx="7454348" cy="2497473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패널</a:t>
            </a:r>
            <a:endParaRPr lang="ko-KR" altLang="en-US" sz="360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패널(panel)은 컴포넌트들을 포함하고 있도록 설계된 컨테이너 중의 하나이다</a:t>
            </a:r>
            <a:endParaRPr lang="ko-KR" altLang="en-US"/>
          </a:p>
        </p:txBody>
      </p:sp>
      <p:pic>
        <p:nvPicPr>
          <p:cNvPr id="317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0797" y="2799314"/>
            <a:ext cx="5124450" cy="31146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예를 들어서 다음과 같이 화면을 2개로 나누어서 표시하고자 할 때 패널을 사용할 수있다.</a:t>
            </a:r>
            <a:endParaRPr lang="en-US" altLang="ko-KR"/>
          </a:p>
        </p:txBody>
      </p:sp>
      <p:sp>
        <p:nvSpPr>
          <p:cNvPr id="32770" name="Rectangle 5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패널의 용도</a:t>
            </a:r>
            <a:r>
              <a:rPr lang="en-US" altLang="ko-KR" sz="3600"/>
              <a:t> </a:t>
            </a:r>
            <a:endParaRPr lang="en-US" altLang="ko-KR" sz="3600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3391" y="2912409"/>
            <a:ext cx="6336196" cy="270172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레이블</a:t>
            </a:r>
            <a:endParaRPr lang="ko-KR" altLang="en-US" sz="360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/>
            </a:pPr>
            <a:r>
              <a:rPr lang="ko-KR" altLang="en-US"/>
              <a:t>레이블(</a:t>
            </a:r>
            <a:r>
              <a:rPr lang="en-US" altLang="ko-KR"/>
              <a:t>Label)</a:t>
            </a:r>
            <a:r>
              <a:rPr lang="ko-KR" altLang="en-US"/>
              <a:t>은 편집이 불가능한 텍스트를 표시</a:t>
            </a:r>
            <a:r>
              <a:rPr lang="en-US" altLang="ko-KR"/>
              <a:t>. </a:t>
            </a:r>
            <a:endParaRPr lang="en-US" altLang="ko-KR"/>
          </a:p>
          <a:p>
            <a:pPr lvl="1" eaLnBrk="1" hangingPunct="1">
              <a:defRPr lang="ko-KR"/>
            </a:pP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JLabel label =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effectLst>
                  <a:outerShdw blurRad="38100" dist="38100" dir="2700000" algn="tl">
                    <a:srgbClr val="c0c0c0"/>
                  </a:outerShdw>
                </a:effectLst>
              </a:rPr>
              <a:t>new</a:t>
            </a:r>
            <a:r>
              <a:rPr lang="en-US" altLang="ko-KR"/>
              <a:t> JLabel(“</a:t>
            </a:r>
            <a:r>
              <a:rPr lang="ko-KR" altLang="en-US"/>
              <a:t>안녕하세요</a:t>
            </a:r>
            <a:r>
              <a:rPr lang="en-US" altLang="ko-KR"/>
              <a:t>?”);</a:t>
            </a:r>
            <a:endParaRPr lang="ko-KR" altLang="en-US"/>
          </a:p>
        </p:txBody>
      </p:sp>
      <p:pic>
        <p:nvPicPr>
          <p:cNvPr id="15360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2309" y="2962482"/>
            <a:ext cx="3143250" cy="27717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  <a:endParaRPr lang="ko-KR" altLang="en-US"/>
          </a:p>
        </p:txBody>
      </p:sp>
      <p:sp>
        <p:nvSpPr>
          <p:cNvPr id="3789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  <a:r>
              <a:rPr lang="en-US" altLang="ko-KR"/>
              <a:t>(text field)</a:t>
            </a:r>
            <a:r>
              <a:rPr lang="ko-KR" altLang="en-US"/>
              <a:t>는 입력이 가능한 한 줄의 텍스트 필드를 만드는 데 사용</a:t>
            </a:r>
            <a:endParaRPr lang="ko-KR" alt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78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7724" y="3243676"/>
            <a:ext cx="7448550" cy="252412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자바에서 </a:t>
            </a:r>
            <a:r>
              <a:rPr lang="en-US" altLang="ko-KR" sz="3600"/>
              <a:t>GUI</a:t>
            </a:r>
            <a:r>
              <a:rPr lang="ko-KR" altLang="en-US" sz="3600"/>
              <a:t>의 종류</a:t>
            </a:r>
            <a:endParaRPr lang="ko-KR" altLang="en-US" sz="3600"/>
          </a:p>
        </p:txBody>
      </p:sp>
      <p:sp>
        <p:nvSpPr>
          <p:cNvPr id="5123" name="AutoShape 4"/>
          <p:cNvSpPr/>
          <p:nvPr/>
        </p:nvSpPr>
        <p:spPr>
          <a:xfrm>
            <a:off x="1509713" y="2389188"/>
            <a:ext cx="579437" cy="1908175"/>
          </a:xfrm>
          <a:prstGeom prst="leftBrace">
            <a:avLst>
              <a:gd name="adj1" fmla="val 2744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>
          <a:xfrm>
            <a:off x="787400" y="3157538"/>
            <a:ext cx="551815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latin typeface="Trebuchet MS"/>
              </a:rPr>
              <a:t>GUI</a:t>
            </a:r>
            <a:endParaRPr lang="en-US" altLang="ko-KR">
              <a:latin typeface="Trebuchet MS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>
          <a:xfrm>
            <a:off x="2149475" y="2187575"/>
            <a:ext cx="3733165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/>
              <a:t>AWT(Abatract Windows Toolkit)</a:t>
            </a:r>
            <a:endParaRPr lang="ko-KR" altLang="en-US"/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>
          <a:xfrm>
            <a:off x="2176463" y="4051300"/>
            <a:ext cx="1048702" cy="3667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/>
              <a:t>SWING</a:t>
            </a:r>
            <a:endParaRPr lang="ko-KR" altLang="en-US"/>
          </a:p>
        </p:txBody>
      </p:sp>
      <p:sp>
        <p:nvSpPr>
          <p:cNvPr id="5127" name="AutoShape 9"/>
          <p:cNvSpPr>
            <a:spLocks noChangeArrowheads="1"/>
          </p:cNvSpPr>
          <p:nvPr/>
        </p:nvSpPr>
        <p:spPr>
          <a:xfrm>
            <a:off x="5875338" y="2035174"/>
            <a:ext cx="2847975" cy="1602367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ffffcc"/>
          </a:solidFill>
          <a:ln w="9525">
            <a:solidFill>
              <a:schemeClr val="tx2"/>
            </a:solidFill>
            <a:miter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latin typeface="Trebuchet MS"/>
              </a:rPr>
              <a:t>AWT</a:t>
            </a:r>
            <a:r>
              <a:rPr lang="ko-KR" altLang="en-US">
                <a:latin typeface="Trebuchet MS"/>
              </a:rPr>
              <a:t>는 운영 체제가 제공하는 자원을 이용하여서 컴포넌트를 생성</a:t>
            </a:r>
            <a:endParaRPr lang="ko-KR" altLang="en-US">
              <a:latin typeface="Trebuchet MS"/>
            </a:endParaRPr>
          </a:p>
        </p:txBody>
      </p:sp>
      <p:sp>
        <p:nvSpPr>
          <p:cNvPr id="5128" name="AutoShape 10"/>
          <p:cNvSpPr>
            <a:spLocks noChangeArrowheads="1"/>
          </p:cNvSpPr>
          <p:nvPr/>
        </p:nvSpPr>
        <p:spPr>
          <a:xfrm>
            <a:off x="4337050" y="3879848"/>
            <a:ext cx="3076575" cy="1593786"/>
          </a:xfrm>
          <a:prstGeom prst="doubleWave">
            <a:avLst>
              <a:gd name="adj1" fmla="val 6500"/>
              <a:gd name="adj2" fmla="val 0"/>
            </a:avLst>
          </a:prstGeom>
          <a:solidFill>
            <a:srgbClr val="ffffcc"/>
          </a:solidFill>
          <a:ln w="9525">
            <a:solidFill>
              <a:schemeClr val="tx2"/>
            </a:solidFill>
            <a:miter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컴포넌트가 자바로 작성되어 있기 때문에 어떤 플랫폼에서도 일관된 화면을 보여줄 수 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JTextField - 기본적인 텍스트 필드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JFormattedTextField - 사용자가 입력할 수 있는 문자를 제한한다.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JPasswordField - 사용자가 입력하는 내용이 보이지 않는다.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JComboBox - 사용자가 직접 입력할 수도 있지만 항목 중에서 선택할 수 있다.</a:t>
            </a:r>
            <a:endParaRPr lang="en-US" altLang="ko-KR"/>
          </a:p>
          <a:p>
            <a:pPr>
              <a:defRPr lang="ko-KR" altLang="en-US"/>
            </a:pPr>
            <a:r>
              <a:rPr lang="en-US" altLang="ko-KR"/>
              <a:t>JSpinner - 텍스트 필드와 버튼이 조합된 것으로 사용자는 이전 버튼과 다음 버튼을 이용하여 선택할 수 있다.</a:t>
            </a: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텍스트</a:t>
            </a:r>
            <a:r>
              <a:rPr lang="en-US" altLang="ko-KR"/>
              <a:t> </a:t>
            </a:r>
            <a:r>
              <a:rPr lang="ko-KR" altLang="en-US"/>
              <a:t>필드의 종류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버튼</a:t>
            </a:r>
            <a:endParaRPr lang="ko-KR" altLang="en-US" sz="36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버튼은 사용자가 클릭했을 경우</a:t>
            </a:r>
            <a:r>
              <a:rPr lang="en-US" altLang="ko-KR"/>
              <a:t>, </a:t>
            </a:r>
            <a:r>
              <a:rPr lang="ko-KR" altLang="en-US"/>
              <a:t>이벤트를 발생하여 원하는 동작을 하게 하는데 이용된다</a:t>
            </a:r>
            <a:endParaRPr lang="ko-KR" altLang="en-US"/>
          </a:p>
        </p:txBody>
      </p:sp>
      <p:pic>
        <p:nvPicPr>
          <p:cNvPr id="358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3719" y="3013834"/>
            <a:ext cx="7486650" cy="18573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JButton - 가장 일반적인 버튼이다.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JCheckBox - 체크박스 버튼</a:t>
            </a:r>
            <a:endParaRPr lang="ko-KR" altLang="en-US"/>
          </a:p>
          <a:p>
            <a:pPr>
              <a:defRPr lang="ko-KR" altLang="en-US"/>
            </a:pPr>
            <a:r>
              <a:rPr lang="ko-KR" altLang="en-US"/>
              <a:t>JRadioButton - 라디오 버튼으로 그룹 중의 하나의 버튼만 체크할 수 있다.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버튼의 종류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907" y="3429000"/>
            <a:ext cx="5876925" cy="20955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이제까지 학습한 내용을 바탕으로 화씨 온도를 섭씨 온도로 변환해주는 애플리케이션을 작성하여 보자. </a:t>
            </a: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LAB: </a:t>
            </a:r>
            <a:r>
              <a:rPr lang="ko-KR" altLang="en-US"/>
              <a:t>온도</a:t>
            </a:r>
            <a:r>
              <a:rPr lang="en-US" altLang="ko-KR"/>
              <a:t> </a:t>
            </a:r>
            <a:r>
              <a:rPr lang="ko-KR" altLang="en-US"/>
              <a:t>변환기</a:t>
            </a:r>
            <a:endParaRPr lang="ko-KR" altLang="en-US"/>
          </a:p>
        </p:txBody>
      </p:sp>
      <p:pic>
        <p:nvPicPr>
          <p:cNvPr id="4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77717" y="3084001"/>
            <a:ext cx="3892826" cy="184956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90613" y="1428474"/>
            <a:ext cx="7761287" cy="496597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008000"/>
                </a:solidFill>
                <a:latin typeface="Century Schoolbook"/>
              </a:rPr>
              <a:t>// 소스를 입력하고 Ctrl+Shift+O를 눌러서 필요한 파일을 포함한다. </a:t>
            </a:r>
            <a:endParaRPr lang="en-US" altLang="en-US" sz="1400" b="1" kern="0">
              <a:solidFill>
                <a:srgbClr val="008000"/>
              </a:solidFill>
              <a:latin typeface="Century Schoolbook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400" b="1" kern="0">
                <a:latin typeface="Century Schoolbook"/>
                <a:ea typeface="휴먼명조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class</a:t>
            </a:r>
            <a:r>
              <a:rPr lang="en-US" altLang="en-US" sz="1400" b="1" kern="0">
                <a:latin typeface="Century Schoolbook"/>
                <a:ea typeface="휴먼명조"/>
              </a:rPr>
              <a:t> Mylab {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400" b="1" kern="0">
                <a:latin typeface="Century Schoolbook"/>
                <a:ea typeface="휴먼명조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static</a:t>
            </a:r>
            <a:r>
              <a:rPr lang="en-US" altLang="en-US" sz="1400" b="1" kern="0">
                <a:latin typeface="Century Schoolbook"/>
                <a:ea typeface="휴먼명조"/>
              </a:rPr>
              <a:t>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void</a:t>
            </a:r>
            <a:r>
              <a:rPr lang="en-US" altLang="en-US" sz="1400" b="1" kern="0">
                <a:latin typeface="Century Schoolbook"/>
                <a:ea typeface="휴먼명조"/>
              </a:rPr>
              <a:t> main(String[]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args</a:t>
            </a:r>
            <a:r>
              <a:rPr lang="en-US" altLang="en-US" sz="1400" b="1" kern="0">
                <a:latin typeface="Century Schoolbook"/>
                <a:ea typeface="휴먼명조"/>
              </a:rPr>
              <a:t>) {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JFrame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JFrame();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JPanel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JPanel();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JLabel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label1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JLabel(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"화씨 온도"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JLabel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label2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JLabel(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"섭씨 온도"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JTextField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field1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JTextField(15);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JTextField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field2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JTextField(15);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JButton 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button</a:t>
            </a:r>
            <a:r>
              <a:rPr lang="en-US" altLang="en-US" sz="1400" b="1" kern="0">
                <a:latin typeface="Century Schoolbook"/>
                <a:ea typeface="휴먼명조"/>
              </a:rPr>
              <a:t> = </a:t>
            </a:r>
            <a:r>
              <a:rPr lang="en-US" altLang="en-US" sz="1400" b="1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400" b="1" kern="0">
                <a:latin typeface="Century Schoolbook"/>
                <a:ea typeface="휴먼명조"/>
              </a:rPr>
              <a:t> JButton(</a:t>
            </a:r>
            <a:r>
              <a:rPr lang="en-US" altLang="en-US" sz="1400" b="1" kern="0">
                <a:solidFill>
                  <a:srgbClr val="2a00ff"/>
                </a:solidFill>
                <a:latin typeface="Century Schoolbook"/>
                <a:ea typeface="휴먼명조"/>
              </a:rPr>
              <a:t>"변환"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endParaRPr lang="en-US" altLang="en-US" sz="1400" b="1" kern="0">
              <a:latin typeface="Century Schoolbook"/>
              <a:ea typeface="휴먼명조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24352" y="2008257"/>
            <a:ext cx="7761287" cy="411286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label1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field1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label2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field2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400" b="1" kern="0">
                <a:latin typeface="Century Schoolbook"/>
                <a:ea typeface="휴먼명조"/>
              </a:rPr>
              <a:t>.add(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button</a:t>
            </a:r>
            <a:r>
              <a:rPr lang="en-US" altLang="en-US" sz="1400" b="1" kern="0">
                <a:latin typeface="Century Schoolbook"/>
                <a:ea typeface="휴먼명조"/>
              </a:rPr>
              <a:t>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  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kern="0">
                <a:latin typeface="Century Schoolbook"/>
                <a:ea typeface="휴먼명조"/>
              </a:rPr>
              <a:t>.setSize(300, 150);</a:t>
            </a:r>
            <a:endParaRPr lang="en-US" altLang="en-US" sz="1400" b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kern="0">
                <a:latin typeface="Century Schoolbook"/>
                <a:ea typeface="휴먼명조"/>
              </a:rPr>
              <a:t>		</a:t>
            </a:r>
            <a:r>
              <a:rPr lang="en-US" altLang="en-US" sz="1400" b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kern="0">
                <a:latin typeface="Century Schoolbook"/>
                <a:ea typeface="휴먼명조"/>
              </a:rPr>
              <a:t>.setDefaultCloseOperation(JFrame.</a:t>
            </a:r>
            <a:r>
              <a:rPr lang="en-US" altLang="en-US" sz="1400" b="1" i="1" kern="0">
                <a:solidFill>
                  <a:srgbClr val="0000c0"/>
                </a:solidFill>
                <a:latin typeface="Century Schoolbook"/>
                <a:ea typeface="휴먼명조"/>
              </a:rPr>
              <a:t>EXIT_ON_CLOSE</a:t>
            </a:r>
            <a:r>
              <a:rPr lang="en-US" altLang="en-US" sz="1400" b="1" i="1" kern="0">
                <a:latin typeface="Century Schoolbook"/>
                <a:ea typeface="휴먼명조"/>
              </a:rPr>
              <a:t>);</a:t>
            </a:r>
            <a:endParaRPr lang="en-US" altLang="en-US" sz="1400" b="1" i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Century Schoolbook"/>
                <a:ea typeface="휴먼명조"/>
              </a:rPr>
              <a:t>		</a:t>
            </a:r>
            <a:r>
              <a:rPr lang="en-US" altLang="en-US" sz="1400" b="1" i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i="1" kern="0">
                <a:latin typeface="Century Schoolbook"/>
                <a:ea typeface="휴먼명조"/>
              </a:rPr>
              <a:t>.setTitle(</a:t>
            </a:r>
            <a:r>
              <a:rPr lang="en-US" altLang="en-US" sz="1400" b="1" i="1" kern="0">
                <a:solidFill>
                  <a:srgbClr val="2a00ff"/>
                </a:solidFill>
                <a:latin typeface="Century Schoolbook"/>
                <a:ea typeface="휴먼명조"/>
              </a:rPr>
              <a:t>"온도변환기"</a:t>
            </a:r>
            <a:r>
              <a:rPr lang="en-US" altLang="en-US" sz="1400" b="1" i="1" kern="0">
                <a:latin typeface="Century Schoolbook"/>
                <a:ea typeface="휴먼명조"/>
              </a:rPr>
              <a:t>);</a:t>
            </a:r>
            <a:endParaRPr lang="en-US" altLang="en-US" sz="1400" b="1" i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Century Schoolbook"/>
                <a:ea typeface="휴먼명조"/>
              </a:rPr>
              <a:t>		</a:t>
            </a:r>
            <a:r>
              <a:rPr lang="en-US" altLang="en-US" sz="1400" b="1" i="1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400" b="1" i="1" kern="0">
                <a:latin typeface="Century Schoolbook"/>
                <a:ea typeface="휴먼명조"/>
              </a:rPr>
              <a:t>.setVisible(</a:t>
            </a:r>
            <a:r>
              <a:rPr lang="en-US" altLang="en-US" sz="1400" b="1" i="1" kern="0">
                <a:solidFill>
                  <a:srgbClr val="7f0055"/>
                </a:solidFill>
                <a:latin typeface="Century Schoolbook"/>
                <a:ea typeface="휴먼명조"/>
              </a:rPr>
              <a:t>true</a:t>
            </a:r>
            <a:r>
              <a:rPr lang="en-US" altLang="en-US" sz="1400" b="1" i="1" kern="0">
                <a:latin typeface="Century Schoolbook"/>
                <a:ea typeface="휴먼명조"/>
              </a:rPr>
              <a:t>);</a:t>
            </a:r>
            <a:endParaRPr lang="en-US" altLang="en-US" sz="1400" b="1" i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Century Schoolbook"/>
                <a:ea typeface="휴먼명조"/>
              </a:rPr>
              <a:t>	}</a:t>
            </a:r>
            <a:endParaRPr lang="en-US" altLang="en-US" sz="1400" b="1" i="1" kern="0">
              <a:latin typeface="Century Schoolbook"/>
              <a:ea typeface="휴먼명조"/>
            </a:endParaRPr>
          </a:p>
          <a:p>
            <a:pPr marL="127000" indent="0" latinLnBrk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400" b="1" i="1" kern="0">
                <a:latin typeface="Century Schoolbook"/>
                <a:ea typeface="휴먼명조"/>
              </a:rPr>
              <a:t>}</a:t>
            </a:r>
            <a:endParaRPr lang="en-US" altLang="en-US" sz="1400" b="1" i="1" kern="0">
              <a:latin typeface="Century Schoolbook"/>
              <a:ea typeface="휴먼명조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중간 점검 문제</a:t>
            </a:r>
            <a:endParaRPr lang="ko-KR" altLang="en-US" sz="360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 typeface="Trebuchet MS"/>
              <a:buAutoNum type="arabicPeriod"/>
              <a:defRPr lang="ko-KR" altLang="en-US"/>
            </a:pPr>
            <a:r>
              <a:rPr lang="ko-KR" altLang="en-US"/>
              <a:t>프레임에 하나의 버튼과 하나의 레이블을 가지고 있는 </a:t>
            </a:r>
            <a:r>
              <a:rPr lang="en-US" altLang="ko-KR"/>
              <a:t>GUI</a:t>
            </a:r>
            <a:r>
              <a:rPr lang="ko-KR" altLang="en-US"/>
              <a:t>를 작성하는 절차를 설명하라</a:t>
            </a:r>
            <a:r>
              <a:rPr lang="en-US" altLang="ko-KR"/>
              <a:t>.</a:t>
            </a:r>
            <a:endParaRPr lang="en-US" altLang="ko-KR"/>
          </a:p>
          <a:p>
            <a:pPr marL="457200" indent="-457200" eaLnBrk="1" hangingPunct="1">
              <a:buFont typeface="Trebuchet MS"/>
              <a:buAutoNum type="arabicPeriod"/>
              <a:defRPr lang="ko-KR" altLang="en-US"/>
            </a:pPr>
            <a:r>
              <a:rPr lang="ko-KR" altLang="en-US"/>
              <a:t>패널에 버튼 </a:t>
            </a:r>
            <a:r>
              <a:rPr lang="en-US" altLang="ko-KR"/>
              <a:t>3</a:t>
            </a:r>
            <a:r>
              <a:rPr lang="ko-KR" altLang="en-US"/>
              <a:t>개를 추가하는 경우와 프레임에 버튼 </a:t>
            </a:r>
            <a:r>
              <a:rPr lang="en-US" altLang="ko-KR"/>
              <a:t>3</a:t>
            </a:r>
            <a:r>
              <a:rPr lang="ko-KR" altLang="en-US"/>
              <a:t>개를 추가하는 경우를 비교하여 보자</a:t>
            </a:r>
            <a:r>
              <a:rPr lang="en-US" altLang="ko-KR"/>
              <a:t>. </a:t>
            </a:r>
            <a:r>
              <a:rPr lang="ko-KR" altLang="en-US"/>
              <a:t>어떻게 외관이 달라지는가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>
          <a:xfrm>
            <a:off x="19050" y="312737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LAB: </a:t>
            </a:r>
            <a:r>
              <a:rPr lang="ko-KR" altLang="en-US"/>
              <a:t>피자 주문 화면 제작</a:t>
            </a:r>
            <a:endParaRPr lang="ko-KR" altLang="en-US"/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패널 안에 다른 패널이 포함될 수 있다</a:t>
            </a:r>
            <a:r>
              <a:rPr lang="en-US" altLang="ko-KR"/>
              <a:t>. </a:t>
            </a:r>
            <a:r>
              <a:rPr lang="ko-KR" altLang="en-US"/>
              <a:t>이것을 이용하여서 다음 그림처럼 프로그램의 화면을 디자인하라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40964" name="_x229313320" descr="EMB00000654429a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68338" y="2700338"/>
            <a:ext cx="7510462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실행 결과</a:t>
            </a:r>
            <a:endParaRPr lang="ko-KR" altLang="en-US"/>
          </a:p>
        </p:txBody>
      </p:sp>
      <p:pic>
        <p:nvPicPr>
          <p:cNvPr id="41988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714500" y="2269434"/>
            <a:ext cx="6551670" cy="214773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SOURCE</a:t>
            </a:r>
            <a:endParaRPr lang="ko-KR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63819" y="1463157"/>
            <a:ext cx="7745413" cy="430440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solidFill>
                  <a:srgbClr val="008000"/>
                </a:solidFill>
                <a:latin typeface="Century Schoolbook"/>
                <a:ea typeface="굴림"/>
              </a:rPr>
              <a:t>// 소스만 입력하고 Ctrl+Shift+O를 누른다. </a:t>
            </a:r>
            <a:endParaRPr lang="en-US" altLang="en-US" sz="1600" kern="0">
              <a:solidFill>
                <a:srgbClr val="008000"/>
              </a:solidFill>
              <a:latin typeface="Century Schoolbook"/>
              <a:ea typeface="굴림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굴림"/>
              </a:rPr>
              <a:t>  </a:t>
            </a:r>
            <a:endParaRPr lang="en-US" altLang="en-US" sz="1600" kern="0">
              <a:latin typeface="Century Schoolbook"/>
              <a:ea typeface="굴림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600" kern="0">
                <a:latin typeface="Century Schoolbook"/>
                <a:ea typeface="휴먼명조"/>
              </a:rPr>
              <a:t>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class</a:t>
            </a:r>
            <a:r>
              <a:rPr lang="en-US" altLang="en-US" sz="1600" kern="0">
                <a:latin typeface="Century Schoolbook"/>
                <a:ea typeface="휴먼명조"/>
              </a:rPr>
              <a:t> MyFrame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extends</a:t>
            </a:r>
            <a:r>
              <a:rPr lang="en-US" altLang="en-US" sz="1600" kern="0">
                <a:latin typeface="Century Schoolbook"/>
                <a:ea typeface="휴먼명조"/>
              </a:rPr>
              <a:t> JFrame {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600" kern="0">
                <a:latin typeface="Century Schoolbook"/>
                <a:ea typeface="휴먼명조"/>
              </a:rPr>
              <a:t> MyFrame() {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setSize(600, 150);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setDefaultCloseOperation(JFrame.</a:t>
            </a:r>
            <a:r>
              <a:rPr lang="en-US" altLang="en-US" sz="1600" kern="0">
                <a:solidFill>
                  <a:srgbClr val="0000c0"/>
                </a:solidFill>
                <a:latin typeface="Century Schoolbook"/>
                <a:ea typeface="휴먼명조"/>
              </a:rPr>
              <a:t>EXIT_ON_CLOSE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setTitle(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"MyFrame"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JPanel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JPanel();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JPanel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panelA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JPanel();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JPanel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JPanel();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JLabel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label1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JLabel(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"자바 피자에 오신 것을 환영합니다. 피자의 종류를 선택하시오."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panelA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label1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AWT</a:t>
            </a:r>
            <a:r>
              <a:rPr lang="ko-KR" altLang="en-US"/>
              <a:t>와 스윙</a:t>
            </a:r>
            <a:endParaRPr lang="ko-KR" alt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>
          <a:xfrm>
            <a:off x="0" y="29638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48" name="_x91368400" descr="EMB00000a6c0bd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9388" y="2781300"/>
            <a:ext cx="3960812" cy="15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9" name="Rectangle 5"/>
          <p:cNvSpPr>
            <a:spLocks noChangeArrowheads="1"/>
          </p:cNvSpPr>
          <p:nvPr/>
        </p:nvSpPr>
        <p:spPr>
          <a:xfrm>
            <a:off x="0" y="2078038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50" name="_x46950800" descr="EMB00000a6c0bd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11638" y="1557338"/>
            <a:ext cx="392747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SOURCE</a:t>
            </a:r>
            <a:endParaRPr lang="ko-KR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21798" y="1478169"/>
            <a:ext cx="7745413" cy="46688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</a:rPr>
              <a:t>		</a:t>
            </a:r>
            <a:r>
              <a:rPr lang="en-US" altLang="en-US" sz="1600" kern="0">
                <a:latin typeface="Century Schoolbook"/>
                <a:ea typeface="휴먼명조"/>
              </a:rPr>
              <a:t>JButton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button1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JButton(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"콤보피자"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JButton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button2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JButton(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"포테이토피자"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JButton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button3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JButton(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"불고기피자"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button1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button2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button3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JLabel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label2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JLabel(</a:t>
            </a:r>
            <a:r>
              <a:rPr lang="en-US" altLang="en-US" sz="1600" kern="0">
                <a:solidFill>
                  <a:srgbClr val="2a00ff"/>
                </a:solidFill>
                <a:latin typeface="Century Schoolbook"/>
                <a:ea typeface="휴먼명조"/>
              </a:rPr>
              <a:t>"개수"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JTextField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field1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JTextField(10);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label2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field1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panelA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600" kern="0">
                <a:latin typeface="Century Schoolbook"/>
                <a:ea typeface="휴먼명조"/>
              </a:rPr>
              <a:t>.add(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panelB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add(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panel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setVisible(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true</a:t>
            </a:r>
            <a:r>
              <a:rPr lang="en-US" altLang="en-US" sz="1600" kern="0">
                <a:latin typeface="Century Schoolbook"/>
                <a:ea typeface="휴먼명조"/>
              </a:rPr>
              <a:t>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  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}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}</a:t>
            </a:r>
            <a:endParaRPr lang="en-US" altLang="en-US" sz="1600" kern="0">
              <a:latin typeface="Century Schoolbook"/>
              <a:ea typeface="휴먼명조"/>
            </a:endParaRPr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SOURCE</a:t>
            </a:r>
            <a:endParaRPr lang="ko-KR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21798" y="1478169"/>
            <a:ext cx="7745413" cy="15380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600" kern="0">
                <a:latin typeface="Century Schoolbook"/>
                <a:ea typeface="휴먼명조"/>
              </a:rPr>
              <a:t>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class</a:t>
            </a:r>
            <a:r>
              <a:rPr lang="en-US" altLang="en-US" sz="1600" kern="0">
                <a:latin typeface="Century Schoolbook"/>
                <a:ea typeface="휴먼명조"/>
              </a:rPr>
              <a:t> MyFrameTest {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public</a:t>
            </a:r>
            <a:r>
              <a:rPr lang="en-US" altLang="en-US" sz="1600" kern="0">
                <a:latin typeface="Century Schoolbook"/>
                <a:ea typeface="휴먼명조"/>
              </a:rPr>
              <a:t>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static</a:t>
            </a:r>
            <a:r>
              <a:rPr lang="en-US" altLang="en-US" sz="1600" kern="0">
                <a:latin typeface="Century Schoolbook"/>
                <a:ea typeface="휴먼명조"/>
              </a:rPr>
              <a:t>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void</a:t>
            </a:r>
            <a:r>
              <a:rPr lang="en-US" altLang="en-US" sz="1600" kern="0">
                <a:latin typeface="Century Schoolbook"/>
                <a:ea typeface="휴먼명조"/>
              </a:rPr>
              <a:t> main(String[]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args</a:t>
            </a:r>
            <a:r>
              <a:rPr lang="en-US" altLang="en-US" sz="1600" kern="0">
                <a:latin typeface="Century Schoolbook"/>
                <a:ea typeface="휴먼명조"/>
              </a:rPr>
              <a:t>) {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	MyFrame </a:t>
            </a:r>
            <a:r>
              <a:rPr lang="en-US" altLang="en-US" sz="1600" kern="0">
                <a:solidFill>
                  <a:srgbClr val="6a3e3e"/>
                </a:solidFill>
                <a:latin typeface="Century Schoolbook"/>
                <a:ea typeface="휴먼명조"/>
              </a:rPr>
              <a:t>f</a:t>
            </a:r>
            <a:r>
              <a:rPr lang="en-US" altLang="en-US" sz="1600" kern="0">
                <a:latin typeface="Century Schoolbook"/>
                <a:ea typeface="휴먼명조"/>
              </a:rPr>
              <a:t> = </a:t>
            </a:r>
            <a:r>
              <a:rPr lang="en-US" altLang="en-US" sz="1600" kern="0">
                <a:solidFill>
                  <a:srgbClr val="7f0055"/>
                </a:solidFill>
                <a:latin typeface="Century Schoolbook"/>
                <a:ea typeface="휴먼명조"/>
              </a:rPr>
              <a:t>new</a:t>
            </a:r>
            <a:r>
              <a:rPr lang="en-US" altLang="en-US" sz="1600" kern="0">
                <a:latin typeface="Century Schoolbook"/>
                <a:ea typeface="휴먼명조"/>
              </a:rPr>
              <a:t> MyFrame();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	}</a:t>
            </a:r>
            <a:endParaRPr lang="en-US" altLang="en-US" sz="1600" kern="0">
              <a:latin typeface="Century Schoolbook"/>
              <a:ea typeface="휴먼명조"/>
            </a:endParaRP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en-US" altLang="en-US" sz="1600" kern="0">
                <a:latin typeface="Century Schoolbook"/>
                <a:ea typeface="휴먼명조"/>
              </a:rPr>
              <a:t>}</a:t>
            </a:r>
            <a:endParaRPr lang="en-US" altLang="en-US" sz="1600" kern="0">
              <a:latin typeface="Century Schoolbook"/>
              <a:ea typeface="휴먼명조"/>
            </a:endParaRPr>
          </a:p>
        </p:txBody>
      </p:sp>
      <p:sp>
        <p:nvSpPr>
          <p:cNvPr id="44036" name="Rectangle 3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44037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97934" y="3561521"/>
            <a:ext cx="6551670" cy="214773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도전문제</a:t>
            </a:r>
            <a:endParaRPr lang="ko-KR" altLang="en-US"/>
          </a:p>
        </p:txBody>
      </p:sp>
      <p:sp>
        <p:nvSpPr>
          <p:cNvPr id="450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패널의 배경색은 </a:t>
            </a:r>
            <a:r>
              <a:rPr lang="en-US" altLang="ko-KR"/>
              <a:t>panel.setBackground(Color.BLUE);</a:t>
            </a:r>
            <a:r>
              <a:rPr lang="ko-KR" altLang="en-US"/>
              <a:t>와 같은 문장으로 변경이 가능하다</a:t>
            </a:r>
            <a:r>
              <a:rPr lang="en-US" altLang="ko-KR"/>
              <a:t>. 3</a:t>
            </a:r>
            <a:r>
              <a:rPr lang="ko-KR" altLang="en-US"/>
              <a:t>장의 패널 색상을 다르게 하여서 각각의 패널이 어디에 위치하는지를 조사하여 보자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endParaRPr lang="ko-KR" altLang="en-US"/>
          </a:p>
        </p:txBody>
      </p:sp>
      <p:pic>
        <p:nvPicPr>
          <p:cNvPr id="45060" name="_x229311320" descr="EMB000006544328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59037" y="3212203"/>
            <a:ext cx="7008813" cy="175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관리자</a:t>
            </a:r>
            <a:r>
              <a:rPr lang="en-US" altLang="ko-KR"/>
              <a:t>(layout manager)</a:t>
            </a:r>
            <a:endParaRPr lang="en-US" altLang="ko-KR"/>
          </a:p>
        </p:txBody>
      </p:sp>
      <p:sp>
        <p:nvSpPr>
          <p:cNvPr id="4099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 안의 각 컴포넌트의 위치와 크기를 결정하는 작업</a:t>
            </a:r>
            <a:endParaRPr lang="ko-KR" altLang="en-US"/>
          </a:p>
          <a:p>
            <a:pPr lvl="1" eaLnBrk="1" hangingPunct="1">
              <a:defRPr lang="ko-KR" altLang="en-US"/>
            </a:pPr>
            <a:endParaRPr lang="ko-KR" altLang="en-US"/>
          </a:p>
        </p:txBody>
      </p:sp>
      <p:sp>
        <p:nvSpPr>
          <p:cNvPr id="4100" name="슬라이드 번호 개체 틀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r" eaLnBrk="1" latinLnBrk="1" hangingPunct="1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t>[</a:t>
            </a:r>
            <a:fld id="{C9097E89-3FE9-4E48-8FEE-9CE7B78F4220}" type="slidenum"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pPr algn="r" eaLnBrk="1" latinLnBrk="1" hangingPunct="1">
                <a:defRPr lang="ko-KR" altLang="en-US"/>
              </a:pPr>
              <a:t>43</a:t>
            </a:fld>
            <a:r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t>/70]</a:t>
            </a:r>
            <a:endParaRPr lang="en-US" altLang="ko-KR" sz="1400" b="1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41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1695" y="2643755"/>
            <a:ext cx="7802217" cy="251684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상당히 다르게 보인다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5123" name="내용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 lang="ko-KR" altLang="en-US"/>
            </a:pPr>
            <a:r>
              <a:rPr lang="ko-KR" altLang="en-US"/>
              <a:t>배치 관리자에 따라서 같은 애플리케이션도 상당히 다르게 보인다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5124" name="_x81453120" descr="EMB000003a0041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0075" y="2565400"/>
            <a:ext cx="5003800" cy="9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5" name="_x81443296" descr="EMB000003a0041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24525" y="2533650"/>
            <a:ext cx="2663825" cy="209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배치 관리자의 종류</a:t>
            </a:r>
            <a:endParaRPr lang="ko-KR" altLang="en-US" sz="3600"/>
          </a:p>
        </p:txBody>
      </p:sp>
      <p:pic>
        <p:nvPicPr>
          <p:cNvPr id="6147" name="Picture 5" descr="A picture of a GUI that uses FlowLayout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74688" y="1317625"/>
            <a:ext cx="4486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7" descr="A picture of a GUI that uses GridBagLayou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1038" y="2097088"/>
            <a:ext cx="23812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Picture 9" descr="A picture of a GUI that uses GridLayout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0563" y="3795713"/>
            <a:ext cx="31051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0" name="AutoShape 10"/>
          <p:cNvSpPr/>
          <p:nvPr/>
        </p:nvSpPr>
        <p:spPr>
          <a:xfrm>
            <a:off x="6721475" y="1566863"/>
            <a:ext cx="1524000" cy="465137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51042"/>
              <a:gd name="adj5" fmla="val 5801"/>
              <a:gd name="adj6" fmla="val -99273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FlowLayout </a:t>
            </a:r>
            <a:endParaRPr lang="en-US" altLang="ko-KR" sz="1400">
              <a:latin typeface="Trebuchet MS"/>
            </a:endParaRPr>
          </a:p>
        </p:txBody>
      </p:sp>
      <p:sp>
        <p:nvSpPr>
          <p:cNvPr id="6151" name="AutoShape 11"/>
          <p:cNvSpPr/>
          <p:nvPr/>
        </p:nvSpPr>
        <p:spPr>
          <a:xfrm>
            <a:off x="6765925" y="2852738"/>
            <a:ext cx="1524000" cy="465137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120940"/>
              <a:gd name="adj5" fmla="val -52218"/>
              <a:gd name="adj6" fmla="val -241773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GridBagLayout </a:t>
            </a:r>
            <a:endParaRPr lang="en-US" altLang="ko-KR" sz="1400">
              <a:latin typeface="Trebuchet MS"/>
            </a:endParaRPr>
          </a:p>
        </p:txBody>
      </p:sp>
      <p:sp>
        <p:nvSpPr>
          <p:cNvPr id="6152" name="AutoShape 12"/>
          <p:cNvSpPr/>
          <p:nvPr/>
        </p:nvSpPr>
        <p:spPr>
          <a:xfrm>
            <a:off x="6481763" y="4179888"/>
            <a:ext cx="1524000" cy="465137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83333"/>
              <a:gd name="adj5" fmla="val 88398"/>
              <a:gd name="adj6" fmla="val -166458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GridLayout </a:t>
            </a:r>
            <a:endParaRPr lang="en-US" altLang="ko-KR" sz="1400"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관리자의 종류</a:t>
            </a:r>
            <a:endParaRPr lang="ko-KR" alt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>
          <a:xfrm>
            <a:off x="0" y="2865438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7173" name="Picture 7" descr="A picture of a GUI that uses BorderLayout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8875" y="1323975"/>
            <a:ext cx="45910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4" name="Picture 9" descr="A picture of a GUI that uses BoxLayout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4588" y="3241675"/>
            <a:ext cx="19335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5" name="Picture 11" descr="A picture of a GUI that uses CardLayout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39825" y="4960938"/>
            <a:ext cx="25241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6" name="Picture 13" descr="Another picture of the same layout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787775" y="4953000"/>
            <a:ext cx="25241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7" name="AutoShape 14"/>
          <p:cNvSpPr/>
          <p:nvPr/>
        </p:nvSpPr>
        <p:spPr>
          <a:xfrm>
            <a:off x="7123113" y="1874838"/>
            <a:ext cx="1524000" cy="465137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45417"/>
              <a:gd name="adj5" fmla="val -53583"/>
              <a:gd name="adj6" fmla="val -87398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BorderLayout </a:t>
            </a:r>
            <a:endParaRPr lang="en-US" altLang="ko-KR" sz="1400">
              <a:latin typeface="Trebuchet MS"/>
            </a:endParaRPr>
          </a:p>
        </p:txBody>
      </p:sp>
      <p:sp>
        <p:nvSpPr>
          <p:cNvPr id="7178" name="AutoShape 15"/>
          <p:cNvSpPr/>
          <p:nvPr/>
        </p:nvSpPr>
        <p:spPr>
          <a:xfrm>
            <a:off x="6859588" y="3468688"/>
            <a:ext cx="1524000" cy="465137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124167"/>
              <a:gd name="adj5" fmla="val 107509"/>
              <a:gd name="adj6" fmla="val -247815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BoxLayout </a:t>
            </a:r>
            <a:endParaRPr lang="en-US" altLang="ko-KR" sz="1400">
              <a:latin typeface="Trebuchet MS"/>
            </a:endParaRPr>
          </a:p>
        </p:txBody>
      </p:sp>
      <p:sp>
        <p:nvSpPr>
          <p:cNvPr id="7179" name="AutoShape 16"/>
          <p:cNvSpPr/>
          <p:nvPr/>
        </p:nvSpPr>
        <p:spPr>
          <a:xfrm>
            <a:off x="7265988" y="4927600"/>
            <a:ext cx="1524000" cy="465138"/>
          </a:xfrm>
          <a:prstGeom prst="accentBorderCallout2">
            <a:avLst>
              <a:gd name="adj1" fmla="val 24574"/>
              <a:gd name="adj2" fmla="val -5000"/>
              <a:gd name="adj3" fmla="val 24574"/>
              <a:gd name="adj4" fmla="val -33648"/>
              <a:gd name="adj5" fmla="val 113310"/>
              <a:gd name="adj6" fmla="val -63542"/>
            </a:avLst>
          </a:prstGeom>
          <a:solidFill>
            <a:srgbClr val="ffffcc"/>
          </a:solidFill>
          <a:ln w="9525">
            <a:solidFill>
              <a:schemeClr val="tx1"/>
            </a:solidFill>
            <a:miter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en-US" altLang="ko-KR" sz="1400">
                <a:latin typeface="Trebuchet MS"/>
              </a:rPr>
              <a:t>CardLayout </a:t>
            </a:r>
            <a:endParaRPr lang="en-US" altLang="ko-KR" sz="1400">
              <a:latin typeface="Trebuchet M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관리자의 설정</a:t>
            </a:r>
            <a:endParaRPr lang="ko-KR" altLang="en-US"/>
          </a:p>
        </p:txBody>
      </p:sp>
      <p:sp>
        <p:nvSpPr>
          <p:cNvPr id="163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AutoNum type="arabicPeriod"/>
              <a:defRPr lang="en-US"/>
            </a:pPr>
            <a:r>
              <a:rPr lang="ko-KR" altLang="en-US"/>
              <a:t>생성자를 이용하는 방법</a:t>
            </a:r>
            <a:endParaRPr lang="ko-KR" altLang="en-US"/>
          </a:p>
          <a:p>
            <a:pPr marL="990600" lvl="1" indent="-533400" eaLnBrk="1" hangingPunct="1">
              <a:buFont typeface="Symbol"/>
              <a:buNone/>
              <a:defRPr lang="en-US"/>
            </a:pPr>
            <a:r>
              <a:rPr lang="en-US" altLang="ko-KR" sz="1800"/>
              <a:t>JPanel panel = new JPanel(new BorderLayout());</a:t>
            </a:r>
            <a:endParaRPr lang="en-US" altLang="ko-KR" sz="1800"/>
          </a:p>
          <a:p>
            <a:pPr marL="990600" lvl="1" indent="-533400" eaLnBrk="1" hangingPunct="1">
              <a:buFont typeface="Symbol"/>
              <a:buNone/>
              <a:defRPr lang="en-US"/>
            </a:pPr>
            <a:endParaRPr xmlns:mc="http://schemas.openxmlformats.org/markup-compatibility/2006" xmlns:hp="http://schemas.haansoft.com/office/presentation/8.0" lang="en-US" altLang="ko-KR" mc:Ignorable="hp" hp:hslEmbossed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buAutoNum type="arabicPeriod"/>
              <a:defRPr lang="en-US"/>
            </a:pPr>
            <a:r>
              <a:rPr lang="en-US" altLang="ko-KR"/>
              <a:t>setLayout() </a:t>
            </a:r>
            <a:r>
              <a:rPr lang="ko-KR" altLang="en-US"/>
              <a:t>메소드 이용</a:t>
            </a:r>
            <a:endParaRPr lang="ko-KR" altLang="en-US"/>
          </a:p>
          <a:p>
            <a:pPr marL="990600" lvl="1" indent="-533400" eaLnBrk="1" hangingPunct="1">
              <a:buFont typeface="Symbol"/>
              <a:buNone/>
              <a:defRPr lang="en-US"/>
            </a:pPr>
            <a:r>
              <a:rPr lang="en-US" altLang="ko-KR" sz="1800"/>
              <a:t>panel.setLayout(new FlowLayout());</a:t>
            </a:r>
            <a:endParaRPr lang="en-US" altLang="ko-KR" sz="18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크기와 정렬 힌트</a:t>
            </a:r>
            <a:endParaRPr lang="ko-KR" altLang="en-US"/>
          </a:p>
        </p:txBody>
      </p:sp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en-US"/>
            </a:pPr>
            <a:r>
              <a:rPr lang="ko-KR" altLang="en-US"/>
              <a:t>프로그래머가 컴포넌트의 크기와 힌트를 배치 관리자에게 주고 싶은 경우에는 </a:t>
            </a:r>
            <a:r>
              <a:rPr lang="en-US" altLang="ko-KR"/>
              <a:t>setMinimumSize(), setPreferredSize(), setMaximumSize() </a:t>
            </a:r>
            <a:r>
              <a:rPr lang="ko-KR" altLang="en-US"/>
              <a:t>메소드를 사용</a:t>
            </a:r>
            <a:endParaRPr lang="ko-KR" altLang="en-US"/>
          </a:p>
          <a:p>
            <a:pPr eaLnBrk="1" hangingPunct="1">
              <a:defRPr lang="en-US"/>
            </a:pPr>
            <a:endParaRPr lang="ko-KR" altLang="en-US"/>
          </a:p>
          <a:p>
            <a:pPr marL="254000" indent="0" eaLnBrk="1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en-US"/>
            </a:pP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en-US" altLang="ko-KR">
                <a:solidFill>
                  <a:srgbClr val="000000"/>
                </a:solidFill>
                <a:latin typeface="굴림"/>
              </a:rPr>
              <a:t>button.setMaximumSize(</a:t>
            </a:r>
            <a:r>
              <a:rPr lang="en-US" altLang="ko-KR" b="1">
                <a:solidFill>
                  <a:srgbClr val="7f0055"/>
                </a:solidFill>
                <a:latin typeface="바탕"/>
              </a:rPr>
              <a:t>new</a:t>
            </a:r>
            <a:r>
              <a:rPr lang="en-US" altLang="ko-KR">
                <a:solidFill>
                  <a:srgbClr val="000000"/>
                </a:solidFill>
                <a:latin typeface="굴림"/>
              </a:rPr>
              <a:t> Dimension(300, 200));</a:t>
            </a:r>
            <a:r>
              <a:rPr lang="en-US" altLang="ko-KR">
                <a:solidFill>
                  <a:srgbClr val="000000"/>
                </a:solidFill>
              </a:rPr>
              <a:t>		</a:t>
            </a:r>
            <a:r>
              <a:rPr lang="en-US" altLang="ko-KR">
                <a:solidFill>
                  <a:srgbClr val="008000"/>
                </a:solidFill>
                <a:latin typeface="굴림"/>
              </a:rPr>
              <a:t>// </a:t>
            </a:r>
            <a:r>
              <a:rPr lang="ko-KR" altLang="en-US">
                <a:solidFill>
                  <a:srgbClr val="008000"/>
                </a:solidFill>
              </a:rPr>
              <a:t>최대 크기 힌트</a:t>
            </a:r>
            <a:endParaRPr lang="ko-KR" altLang="en-US">
              <a:solidFill>
                <a:srgbClr val="008000"/>
              </a:solidFill>
            </a:endParaRPr>
          </a:p>
          <a:p>
            <a:pPr marL="254000" indent="0" eaLnBrk="1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defRPr lang="en-US"/>
            </a:pPr>
            <a:r>
              <a:rPr lang="en-US" altLang="ko-KR">
                <a:solidFill>
                  <a:srgbClr val="000000"/>
                </a:solidFill>
                <a:latin typeface="굴림"/>
              </a:rPr>
              <a:t>button.setAlignmentX(JComponent.</a:t>
            </a:r>
            <a:r>
              <a:rPr lang="en-US" altLang="ko-KR" i="1">
                <a:solidFill>
                  <a:srgbClr val="0000ff"/>
                </a:solidFill>
                <a:latin typeface="굴림"/>
              </a:rPr>
              <a:t>CENTER_ALIGNMENT</a:t>
            </a:r>
            <a:r>
              <a:rPr lang="en-US" altLang="ko-KR">
                <a:solidFill>
                  <a:srgbClr val="000000"/>
                </a:solidFill>
                <a:latin typeface="굴림"/>
              </a:rPr>
              <a:t>);</a:t>
            </a:r>
            <a:r>
              <a:rPr lang="en-US" altLang="ko-KR">
                <a:solidFill>
                  <a:srgbClr val="000000"/>
                </a:solidFill>
              </a:rPr>
              <a:t>	</a:t>
            </a:r>
            <a:r>
              <a:rPr lang="en-US" altLang="ko-KR">
                <a:solidFill>
                  <a:srgbClr val="008000"/>
                </a:solidFill>
                <a:latin typeface="굴림"/>
              </a:rPr>
              <a:t>// </a:t>
            </a:r>
            <a:r>
              <a:rPr lang="ko-KR" altLang="en-US">
                <a:solidFill>
                  <a:srgbClr val="008000"/>
                </a:solidFill>
              </a:rPr>
              <a:t>중앙 정렬 힌트</a:t>
            </a:r>
            <a:endParaRPr lang="ko-KR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방향 설정</a:t>
            </a:r>
            <a:endParaRPr lang="ko-KR" altLang="en-US"/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컴포넌트의 메소드인 </a:t>
            </a:r>
            <a:r>
              <a:rPr lang="en-US" altLang="ko-KR"/>
              <a:t>setComponentOrientation()</a:t>
            </a:r>
            <a:r>
              <a:rPr lang="ko-KR" altLang="en-US"/>
              <a:t>을 사용하던지 </a:t>
            </a:r>
            <a:r>
              <a:rPr lang="en-US" altLang="ko-KR"/>
              <a:t>applyComponentOrientation()</a:t>
            </a:r>
            <a:r>
              <a:rPr lang="ko-KR" altLang="en-US"/>
              <a:t>을 사용</a:t>
            </a:r>
            <a:endParaRPr lang="ko-KR" altLang="en-US"/>
          </a:p>
          <a:p>
            <a:pPr eaLnBrk="1" hangingPunct="1">
              <a:defRPr lang="ko-KR" altLang="en-US"/>
            </a:pPr>
            <a:endParaRPr lang="en-US" altLang="ko-KR"/>
          </a:p>
          <a:p>
            <a:pPr eaLnBrk="1" hangingPunct="1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panel.applyComponentOrientation( ComponentOrientation.</a:t>
            </a:r>
            <a:r>
              <a:rPr lang="en-US" altLang="ko-KR" i="1"/>
              <a:t>RIGHT_TO_LEFT</a:t>
            </a:r>
            <a:r>
              <a:rPr lang="en-US" altLang="ko-KR"/>
              <a:t>);</a:t>
            </a:r>
            <a:endParaRPr lang="en-US" altLang="ko-KR"/>
          </a:p>
          <a:p>
            <a:pPr eaLnBrk="1" hangingPunct="1">
              <a:defRPr lang="ko-KR" altLang="en-US"/>
            </a:pPr>
            <a:endParaRPr lang="ko-KR" altLang="en-US"/>
          </a:p>
        </p:txBody>
      </p:sp>
      <p:pic>
        <p:nvPicPr>
          <p:cNvPr id="10244" name="_x213964928" descr="EMB0000139c44da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25538" y="3929063"/>
            <a:ext cx="5784850" cy="87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5" name="_x213966608" descr="EMB0000139c44db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25538" y="4968875"/>
            <a:ext cx="5784850" cy="87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AWT</a:t>
            </a:r>
            <a:r>
              <a:rPr lang="ko-KR" altLang="en-US" sz="3600"/>
              <a:t>와 </a:t>
            </a:r>
            <a:r>
              <a:rPr lang="en-US" altLang="ko-KR" sz="3600"/>
              <a:t>SWING</a:t>
            </a:r>
            <a:r>
              <a:rPr lang="ko-KR" altLang="en-US" sz="3600"/>
              <a:t>의 비교</a:t>
            </a:r>
            <a:endParaRPr lang="ko-KR" altLang="en-US" sz="36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609" y="3301466"/>
            <a:ext cx="7595152" cy="1485692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1006336" y="1921565"/>
            <a:ext cx="2716695" cy="1333499"/>
          </a:xfrm>
          <a:prstGeom prst="irregularSeal2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r>
              <a:rPr lang="en-US" altLang="ko-KR"/>
              <a:t>AWT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5217215" y="1966291"/>
            <a:ext cx="2716695" cy="1333499"/>
          </a:xfrm>
          <a:prstGeom prst="irregularSeal2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SWING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FlowLayout</a:t>
            </a:r>
            <a:endParaRPr lang="en-US" altLang="ko-KR" sz="360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컴포넌트들을 왼쪽에서 오른쪽으로 버튼을 배치한다</a:t>
            </a:r>
            <a:r>
              <a:rPr lang="en-US" altLang="ko-KR"/>
              <a:t>. </a:t>
            </a:r>
            <a:endParaRPr lang="en-US" altLang="ko-KR"/>
          </a:p>
          <a:p>
            <a:pPr eaLnBrk="1" hangingPunct="1">
              <a:defRPr lang="ko-KR" altLang="en-US"/>
            </a:pPr>
            <a:r>
              <a:rPr lang="ko-KR" altLang="en-US"/>
              <a:t>패널과 애플릿의 디폴트 배치 관리자이다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1270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855304" y="3169511"/>
            <a:ext cx="5180434" cy="105734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FlowLayout </a:t>
            </a:r>
            <a:r>
              <a:rPr lang="ko-KR" altLang="en-US"/>
              <a:t>클래스</a:t>
            </a:r>
            <a:r>
              <a:rPr lang="en-US" altLang="ko-KR"/>
              <a:t> 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50863" y="1511300"/>
          <a:ext cx="8204200" cy="3942699"/>
        </p:xfrm>
        <a:graphic>
          <a:graphicData uri="http://schemas.openxmlformats.org/drawingml/2006/table">
            <a:tbl>
              <a:tblGrid>
                <a:gridCol w="2133700"/>
                <a:gridCol w="6070500"/>
              </a:tblGrid>
              <a:tr h="377264"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생성자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설명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718708"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FlowLayout()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새로운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객체를 생성한다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기본 설정은 중앙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(center)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배치이며 간격은 세로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,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가로 각각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5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픽셀이다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 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2120733"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FlowLayout(int align)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지정된 정렬 방식을 가진 새로운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객체를 생성한다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기본 설정은 중앙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(center)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배치이며 간격은 세로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,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가로 각각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5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픽셀이다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 </a:t>
                      </a:r>
                      <a:endParaRPr lang="en-US" altLang="ko-KR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정렬 매개 변수는 다음 중 하나이다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 </a:t>
                      </a:r>
                      <a:endParaRPr lang="en-US" altLang="ko-KR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FlowLayout.LEADING, </a:t>
                      </a:r>
                      <a:endParaRPr lang="en-US" altLang="ko-KR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FlowLayout.CENTER, </a:t>
                      </a:r>
                      <a:endParaRPr lang="en-US" altLang="ko-KR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FlowLayout.TRAILING.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718708"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FlowLayout (int align, int hgap, int vgap)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0" tIns="17911" rIns="64770" bIns="17911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지정된 정렬 방식과 수평 간격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hgap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과 수직 간격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vgap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을 가진 새로운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FlowLayout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객체를 생성한다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.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0" marR="64770" marT="17911" marB="17911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FlowLayout </a:t>
            </a: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035050"/>
            <a:ext cx="8074025" cy="5822950"/>
          </a:xfr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>
            <a:normAutofit fontScale="87500" lnSpcReduction="0"/>
          </a:bodyPr>
          <a:lstStyle/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import</a:t>
            </a:r>
            <a:r>
              <a:rPr lang="en-US" altLang="ko-KR" sz="1599"/>
              <a:t> java.awt.*;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import</a:t>
            </a:r>
            <a:r>
              <a:rPr lang="en-US" altLang="ko-KR" sz="1599"/>
              <a:t> javax.swing.*;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class</a:t>
            </a:r>
            <a:r>
              <a:rPr lang="en-US" altLang="ko-KR" sz="1599"/>
              <a:t> MyFrame </a:t>
            </a:r>
            <a:r>
              <a:rPr lang="en-US" altLang="ko-KR" sz="1599" b="1">
                <a:solidFill>
                  <a:srgbClr val="7f0055"/>
                </a:solidFill>
              </a:rPr>
              <a:t>extends</a:t>
            </a:r>
            <a:r>
              <a:rPr lang="en-US" altLang="ko-KR" sz="1599"/>
              <a:t> JFrame {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</a:t>
            </a:r>
            <a:r>
              <a:rPr lang="en-US" altLang="ko-KR" sz="1599" b="1">
                <a:solidFill>
                  <a:srgbClr val="7f0055"/>
                </a:solidFill>
              </a:rPr>
              <a:t>public</a:t>
            </a:r>
            <a:r>
              <a:rPr lang="en-US" altLang="ko-KR" sz="1599"/>
              <a:t> MyFrame() {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setTitle(</a:t>
            </a:r>
            <a:r>
              <a:rPr lang="en-US" altLang="ko-KR" sz="1599">
                <a:solidFill>
                  <a:srgbClr val="2a00ff"/>
                </a:solidFill>
              </a:rPr>
              <a:t>"FlowLayoutTest"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setDefaultCloseOperation(JFrame.</a:t>
            </a:r>
            <a:r>
              <a:rPr lang="en-US" altLang="ko-KR" sz="1599" i="1">
                <a:solidFill>
                  <a:srgbClr val="0000c0"/>
                </a:solidFill>
              </a:rPr>
              <a:t>EXIT_ON_CLOSE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JPanel panel;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</a:t>
            </a:r>
            <a:r>
              <a:rPr lang="en-US" altLang="ko-KR" sz="1599">
                <a:solidFill>
                  <a:srgbClr val="008000"/>
                </a:solidFill>
              </a:rPr>
              <a:t>// </a:t>
            </a:r>
            <a:r>
              <a:rPr lang="ko-KR" altLang="en-US" sz="1599">
                <a:solidFill>
                  <a:srgbClr val="008000"/>
                </a:solidFill>
              </a:rPr>
              <a:t>패널을 생성하고 배치 관리자를 </a:t>
            </a:r>
            <a:r>
              <a:rPr lang="en-US" altLang="ko-KR" sz="1599">
                <a:solidFill>
                  <a:srgbClr val="008000"/>
                </a:solidFill>
              </a:rPr>
              <a:t>FlowLayout</a:t>
            </a:r>
            <a:r>
              <a:rPr lang="ko-KR" altLang="en-US" sz="1599">
                <a:solidFill>
                  <a:srgbClr val="008000"/>
                </a:solidFill>
              </a:rPr>
              <a:t>으로 설정</a:t>
            </a:r>
            <a:endParaRPr lang="ko-KR" altLang="en-US" sz="1599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ko-KR" altLang="en-US" sz="1599"/>
              <a:t>             </a:t>
            </a:r>
            <a:r>
              <a:rPr lang="en-US" altLang="ko-KR" sz="1599"/>
              <a:t>panel = 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JPanel();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>
                <a:solidFill>
                  <a:srgbClr val="008000"/>
                </a:solidFill>
              </a:rPr>
              <a:t>             </a:t>
            </a:r>
            <a:r>
              <a:rPr lang="en-US" altLang="ko-KR" sz="1599"/>
              <a:t>panel.setLayout</a:t>
            </a:r>
            <a:r>
              <a:rPr lang="en-US" altLang="ko-KR" sz="1599">
                <a:solidFill>
                  <a:srgbClr val="008000"/>
                </a:solidFill>
              </a:rPr>
              <a:t>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FlowLayout(FlowLayout.</a:t>
            </a:r>
            <a:r>
              <a:rPr lang="en-US" altLang="ko-KR" sz="1599" i="1">
                <a:solidFill>
                  <a:srgbClr val="0000c0"/>
                </a:solidFill>
              </a:rPr>
              <a:t>CENTER</a:t>
            </a:r>
            <a:r>
              <a:rPr lang="en-US" altLang="ko-KR" sz="1599"/>
              <a:t>));</a:t>
            </a:r>
            <a:r>
              <a:rPr lang="en-US" altLang="ko-KR" sz="1599">
                <a:solidFill>
                  <a:srgbClr val="008000"/>
                </a:solidFill>
              </a:rPr>
              <a:t>             </a:t>
            </a:r>
            <a:endParaRPr lang="en-US" altLang="ko-KR" sz="1599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>
                <a:solidFill>
                  <a:srgbClr val="008000"/>
                </a:solidFill>
              </a:rPr>
              <a:t>             // </a:t>
            </a:r>
            <a:r>
              <a:rPr lang="ko-KR" altLang="en-US" sz="1599">
                <a:solidFill>
                  <a:srgbClr val="008000"/>
                </a:solidFill>
              </a:rPr>
              <a:t>패널에 버튼을 생성하여 추가</a:t>
            </a:r>
            <a:endParaRPr lang="ko-KR" altLang="en-US" sz="1599">
              <a:solidFill>
                <a:srgbClr val="008000"/>
              </a:solidFill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ko-KR" altLang="en-US" sz="1599"/>
              <a:t>             </a:t>
            </a:r>
            <a:r>
              <a:rPr lang="en-US" altLang="ko-KR" sz="1599"/>
              <a:t>panel.add(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"Button1"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panel.add(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"Button2"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panel.add(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"Button3"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panel.add(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"B4"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panel.add(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"Long Button5"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add(panel);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pack();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setVisible(</a:t>
            </a:r>
            <a:r>
              <a:rPr lang="en-US" altLang="ko-KR" sz="1599" b="1">
                <a:solidFill>
                  <a:srgbClr val="7f0055"/>
                </a:solidFill>
              </a:rPr>
              <a:t>true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}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}</a:t>
            </a:r>
            <a:endParaRPr lang="en-US" altLang="ko-KR" sz="1599"/>
          </a:p>
        </p:txBody>
      </p:sp>
      <p:sp>
        <p:nvSpPr>
          <p:cNvPr id="13317" name="Rectangle 14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652749" name="_x92931720" descr="EMB00000c582d5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97425" y="1117600"/>
            <a:ext cx="4098925" cy="61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BorderLayout</a:t>
            </a:r>
            <a:endParaRPr lang="ko-KR" altLang="en-US" sz="360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BorderLayout</a:t>
            </a:r>
            <a:r>
              <a:rPr lang="ko-KR" altLang="en-US"/>
              <a:t>은 </a:t>
            </a:r>
            <a:r>
              <a:rPr lang="en-US" altLang="ko-KR"/>
              <a:t>5</a:t>
            </a:r>
            <a:r>
              <a:rPr lang="ko-KR" altLang="en-US"/>
              <a:t>개의 영역으로 구분하고 각각의 영역에 컴포넌트를 배치</a:t>
            </a:r>
            <a:endParaRPr lang="ko-KR" altLang="en-US"/>
          </a:p>
        </p:txBody>
      </p:sp>
      <p:sp>
        <p:nvSpPr>
          <p:cNvPr id="14340" name="Rectangle 8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4342" name="Rectangle 9"/>
          <p:cNvSpPr>
            <a:spLocks noChangeArrowheads="1"/>
          </p:cNvSpPr>
          <p:nvPr/>
        </p:nvSpPr>
        <p:spPr>
          <a:xfrm>
            <a:off x="1201738" y="4140200"/>
            <a:ext cx="3004502" cy="1465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>
              <a:buChar char="•"/>
              <a:defRPr lang="ko-KR" altLang="en-US"/>
            </a:pPr>
            <a:r>
              <a:rPr lang="en-US" altLang="ko-KR">
                <a:latin typeface="Trebuchet MS"/>
              </a:rPr>
              <a:t>PAGE_START (</a:t>
            </a:r>
            <a:r>
              <a:rPr lang="ko-KR" altLang="en-US">
                <a:latin typeface="Trebuchet MS"/>
              </a:rPr>
              <a:t>또는 </a:t>
            </a:r>
            <a:r>
              <a:rPr lang="en-US" altLang="ko-KR">
                <a:latin typeface="Trebuchet MS"/>
              </a:rPr>
              <a:t>NORTH)</a:t>
            </a:r>
            <a:endParaRPr lang="en-US" altLang="ko-KR">
              <a:latin typeface="Trebuchet MS"/>
            </a:endParaRPr>
          </a:p>
          <a:p>
            <a:pPr>
              <a:buChar char="•"/>
              <a:defRPr lang="ko-KR" altLang="en-US"/>
            </a:pPr>
            <a:r>
              <a:rPr lang="en-US" altLang="ko-KR">
                <a:latin typeface="Trebuchet MS"/>
              </a:rPr>
              <a:t>PAGE_END (</a:t>
            </a:r>
            <a:r>
              <a:rPr lang="ko-KR" altLang="en-US">
                <a:latin typeface="Trebuchet MS"/>
              </a:rPr>
              <a:t>또는 </a:t>
            </a:r>
            <a:r>
              <a:rPr lang="en-US" altLang="ko-KR">
                <a:latin typeface="Trebuchet MS"/>
              </a:rPr>
              <a:t>SOUTH)</a:t>
            </a:r>
            <a:endParaRPr lang="en-US" altLang="ko-KR">
              <a:latin typeface="Trebuchet MS"/>
            </a:endParaRPr>
          </a:p>
          <a:p>
            <a:pPr>
              <a:buChar char="•"/>
              <a:defRPr lang="ko-KR" altLang="en-US"/>
            </a:pPr>
            <a:r>
              <a:rPr lang="en-US" altLang="ko-KR">
                <a:latin typeface="Trebuchet MS"/>
              </a:rPr>
              <a:t>LINE_START (</a:t>
            </a:r>
            <a:r>
              <a:rPr lang="ko-KR" altLang="en-US">
                <a:latin typeface="Trebuchet MS"/>
              </a:rPr>
              <a:t>또는 </a:t>
            </a:r>
            <a:r>
              <a:rPr lang="en-US" altLang="ko-KR">
                <a:latin typeface="Trebuchet MS"/>
              </a:rPr>
              <a:t>WEST)</a:t>
            </a:r>
            <a:endParaRPr lang="en-US" altLang="ko-KR">
              <a:latin typeface="Trebuchet MS"/>
            </a:endParaRPr>
          </a:p>
          <a:p>
            <a:pPr>
              <a:buChar char="•"/>
              <a:defRPr lang="ko-KR" altLang="en-US"/>
            </a:pPr>
            <a:r>
              <a:rPr lang="en-US" altLang="ko-KR">
                <a:latin typeface="Trebuchet MS"/>
              </a:rPr>
              <a:t>LINE_END (</a:t>
            </a:r>
            <a:r>
              <a:rPr lang="ko-KR" altLang="en-US">
                <a:latin typeface="Trebuchet MS"/>
              </a:rPr>
              <a:t>또는 </a:t>
            </a:r>
            <a:r>
              <a:rPr lang="en-US" altLang="ko-KR">
                <a:latin typeface="Trebuchet MS"/>
              </a:rPr>
              <a:t>EAST)</a:t>
            </a:r>
            <a:endParaRPr lang="en-US" altLang="ko-KR">
              <a:latin typeface="Trebuchet MS"/>
            </a:endParaRPr>
          </a:p>
          <a:p>
            <a:pPr>
              <a:buChar char="•"/>
              <a:defRPr lang="ko-KR" altLang="en-US"/>
            </a:pPr>
            <a:r>
              <a:rPr lang="en-US" altLang="ko-KR">
                <a:latin typeface="Trebuchet MS"/>
              </a:rPr>
              <a:t>CENTER </a:t>
            </a:r>
            <a:endParaRPr lang="en-US" altLang="ko-KR">
              <a:latin typeface="Trebuchet MS"/>
            </a:endParaRPr>
          </a:p>
        </p:txBody>
      </p:sp>
      <p:pic>
        <p:nvPicPr>
          <p:cNvPr id="14343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606920" y="2501348"/>
            <a:ext cx="4894928" cy="161544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BorderLayout </a:t>
            </a:r>
            <a:r>
              <a:rPr lang="ko-KR" altLang="en-US"/>
              <a:t>클래스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1023938" y="1465263"/>
          <a:ext cx="7959725" cy="2336742"/>
        </p:xfrm>
        <a:graphic>
          <a:graphicData uri="http://schemas.openxmlformats.org/drawingml/2006/table">
            <a:tbl>
              <a:tblGrid>
                <a:gridCol w="3142535"/>
                <a:gridCol w="4817190"/>
              </a:tblGrid>
              <a:tr h="425236"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생성자 또는 메소드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설명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921615"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BorderLayout(int hgap, int vgap)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컴포넌트 사이의 수평 간격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hgap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과 수직 간격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vgap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을 을 가지는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BorderLayout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객체 생성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611177"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setHgap(int)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컴포넌트 사이의 수평 간격 설정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(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단위는 픽셀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)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77183"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ff"/>
                          </a:solidFill>
                          <a:latin typeface="+mj-lt"/>
                          <a:ea typeface="+mj-ea"/>
                        </a:rPr>
                        <a:t>setVgap(int)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9" tIns="17907" rIns="64779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+mj-ea"/>
                        </a:rPr>
                        <a:t>컴포넌트 사이의 수직 간격 설정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  <a:ea typeface="+mj-ea"/>
                      </a:endParaRPr>
                    </a:p>
                  </a:txBody>
                  <a:tcPr marL="64779" marR="64779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BorderLayout </a:t>
            </a: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035050"/>
            <a:ext cx="8074025" cy="5822950"/>
          </a:xfr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import</a:t>
            </a:r>
            <a:r>
              <a:rPr lang="en-US" altLang="ko-KR" sz="1600"/>
              <a:t> java.awt.*;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import</a:t>
            </a:r>
            <a:r>
              <a:rPr lang="en-US" altLang="ko-KR" sz="1600"/>
              <a:t> javax.swing.*;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class</a:t>
            </a:r>
            <a:r>
              <a:rPr lang="en-US" altLang="ko-KR" sz="1600"/>
              <a:t> MyFrame </a:t>
            </a:r>
            <a:r>
              <a:rPr lang="en-US" altLang="ko-KR" sz="1600" b="1">
                <a:solidFill>
                  <a:srgbClr val="7f0055"/>
                </a:solidFill>
              </a:rPr>
              <a:t>extends</a:t>
            </a:r>
            <a:r>
              <a:rPr lang="en-US" altLang="ko-KR" sz="1600"/>
              <a:t> JFrame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</a:t>
            </a: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/>
              <a:t> MyFrame()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setTitle(</a:t>
            </a:r>
            <a:r>
              <a:rPr lang="en-US" altLang="ko-KR" sz="1600">
                <a:solidFill>
                  <a:srgbClr val="2a00ff"/>
                </a:solidFill>
              </a:rPr>
              <a:t>"BorderLayoutTest"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setDefaultCloseOperation(JFrame.</a:t>
            </a:r>
            <a:r>
              <a:rPr lang="en-US" altLang="ko-KR" sz="1600" i="1">
                <a:solidFill>
                  <a:srgbClr val="0000c0"/>
                </a:solidFill>
              </a:rPr>
              <a:t>EXIT_ON_CLOSE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3f7f5f"/>
                </a:solidFill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프레임은</a:t>
            </a:r>
            <a:r>
              <a:rPr lang="ko-KR" altLang="en-US" sz="1600">
                <a:solidFill>
                  <a:srgbClr val="3f7f5f"/>
                </a:solidFill>
              </a:rPr>
              <a:t>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디폴트로</a:t>
            </a:r>
            <a:r>
              <a:rPr lang="ko-KR" altLang="en-US" sz="1600">
                <a:solidFill>
                  <a:srgbClr val="3f7f5f"/>
                </a:solidFill>
              </a:rPr>
              <a:t> </a:t>
            </a:r>
            <a:r>
              <a:rPr lang="en-US" altLang="ko-KR" sz="1600">
                <a:solidFill>
                  <a:srgbClr val="3f7f5f"/>
                </a:solidFill>
              </a:rPr>
              <a:t>BorderLayout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이므로</a:t>
            </a:r>
            <a:r>
              <a:rPr lang="ko-KR" altLang="en-US" sz="1600">
                <a:solidFill>
                  <a:srgbClr val="3f7f5f"/>
                </a:solidFill>
              </a:rPr>
              <a:t>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사실은</a:t>
            </a:r>
            <a:r>
              <a:rPr lang="ko-KR" altLang="en-US" sz="1600">
                <a:solidFill>
                  <a:srgbClr val="3f7f5f"/>
                </a:solidFill>
              </a:rPr>
              <a:t>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불필요</a:t>
            </a:r>
            <a:endParaRPr lang="ko-KR" altLang="en-US" sz="1600">
              <a:solidFill>
                <a:srgbClr val="3f7f5f"/>
              </a:solidFill>
              <a:latin typeface="굴림"/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ko-KR" altLang="en-US" sz="1600"/>
              <a:t>             </a:t>
            </a:r>
            <a:r>
              <a:rPr lang="en-US" altLang="ko-KR" sz="1600"/>
              <a:t>setLayout(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BorderLayout());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3f7f5f"/>
                </a:solidFill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버튼을</a:t>
            </a:r>
            <a:r>
              <a:rPr lang="ko-KR" altLang="en-US" sz="1600">
                <a:solidFill>
                  <a:srgbClr val="3f7f5f"/>
                </a:solidFill>
              </a:rPr>
              <a:t> </a:t>
            </a:r>
            <a:r>
              <a:rPr lang="ko-KR" altLang="en-US" sz="1600">
                <a:solidFill>
                  <a:srgbClr val="3f7f5f"/>
                </a:solidFill>
                <a:latin typeface="굴림"/>
              </a:rPr>
              <a:t>추가한다</a:t>
            </a:r>
            <a:r>
              <a:rPr lang="en-US" altLang="ko-KR" sz="1600">
                <a:solidFill>
                  <a:srgbClr val="3f7f5f"/>
                </a:solidFill>
              </a:rPr>
              <a:t>.</a:t>
            </a:r>
            <a:endParaRPr lang="en-US" altLang="ko-KR" sz="1600">
              <a:solidFill>
                <a:srgbClr val="3f7f5f"/>
              </a:solidFill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"Center"</a:t>
            </a:r>
            <a:r>
              <a:rPr lang="en-US" altLang="ko-KR" sz="1600"/>
              <a:t>), BorderLayout.</a:t>
            </a:r>
            <a:r>
              <a:rPr lang="en-US" altLang="ko-KR" sz="1600" i="1">
                <a:solidFill>
                  <a:srgbClr val="0000c0"/>
                </a:solidFill>
              </a:rPr>
              <a:t>CENTER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"Line Start"</a:t>
            </a:r>
            <a:r>
              <a:rPr lang="en-US" altLang="ko-KR" sz="1600"/>
              <a:t>), BorderLayout.</a:t>
            </a:r>
            <a:r>
              <a:rPr lang="en-US" altLang="ko-KR" sz="1600" i="1">
                <a:solidFill>
                  <a:srgbClr val="0000c0"/>
                </a:solidFill>
              </a:rPr>
              <a:t>LINE_START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"Line End"</a:t>
            </a:r>
            <a:r>
              <a:rPr lang="en-US" altLang="ko-KR" sz="1600"/>
              <a:t>), BorderLayout.</a:t>
            </a:r>
            <a:r>
              <a:rPr lang="en-US" altLang="ko-KR" sz="1600" i="1">
                <a:solidFill>
                  <a:srgbClr val="0000c0"/>
                </a:solidFill>
              </a:rPr>
              <a:t>LINE_END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"Page Start"</a:t>
            </a:r>
            <a:r>
              <a:rPr lang="en-US" altLang="ko-KR" sz="1600"/>
              <a:t>), BorderLayout.</a:t>
            </a:r>
            <a:r>
              <a:rPr lang="en-US" altLang="ko-KR" sz="1600" i="1">
                <a:solidFill>
                  <a:srgbClr val="0000c0"/>
                </a:solidFill>
              </a:rPr>
              <a:t>PAGE_START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"Page End"</a:t>
            </a:r>
            <a:r>
              <a:rPr lang="en-US" altLang="ko-KR" sz="1600"/>
              <a:t>), BorderLayout.</a:t>
            </a:r>
            <a:r>
              <a:rPr lang="en-US" altLang="ko-KR" sz="1600" i="1">
                <a:solidFill>
                  <a:srgbClr val="0000c0"/>
                </a:solidFill>
              </a:rPr>
              <a:t>PAGE_END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pack();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setVisible(</a:t>
            </a:r>
            <a:r>
              <a:rPr lang="en-US" altLang="ko-KR" sz="1600" b="1">
                <a:solidFill>
                  <a:srgbClr val="7f0055"/>
                </a:solidFill>
              </a:rPr>
              <a:t>true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}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}</a:t>
            </a:r>
            <a:endParaRPr lang="en-US" altLang="ko-KR" sz="1600"/>
          </a:p>
        </p:txBody>
      </p:sp>
      <p:sp>
        <p:nvSpPr>
          <p:cNvPr id="16388" name="Line 12"/>
          <p:cNvSpPr>
            <a:spLocks noChangeShapeType="1"/>
          </p:cNvSpPr>
          <p:nvPr/>
        </p:nvSpPr>
        <p:spPr>
          <a:xfrm>
            <a:off x="1727200" y="3752850"/>
            <a:ext cx="524668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389" name="Rectangle 13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6390" name="Rectangle 16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657871" name="_x47550728" descr="EMB00000c582d4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80175" y="1063625"/>
            <a:ext cx="2392363" cy="105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GridLayout</a:t>
            </a:r>
            <a:endParaRPr lang="ko-KR" altLang="en-US" sz="36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GridLayout</a:t>
            </a:r>
            <a:r>
              <a:rPr lang="ko-KR" altLang="en-US"/>
              <a:t>은 컴포넌트들을 격자 모양으로 배치한다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7414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120452" y="2825347"/>
            <a:ext cx="3267075" cy="8953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GridLayout </a:t>
            </a:r>
            <a:r>
              <a:rPr lang="ko-KR" altLang="en-US"/>
              <a:t>클래스</a:t>
            </a:r>
            <a:r>
              <a:rPr lang="en-US" altLang="ko-KR"/>
              <a:t> 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88938" y="1614488"/>
          <a:ext cx="8518525" cy="2507742"/>
        </p:xfrm>
        <a:graphic>
          <a:graphicData uri="http://schemas.openxmlformats.org/drawingml/2006/table">
            <a:tbl>
              <a:tblGrid>
                <a:gridCol w="4259163"/>
                <a:gridCol w="4259362"/>
              </a:tblGrid>
              <a:tr h="377200"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생성자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설명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1059969"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GridLayout(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rows, 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cols)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rows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행과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cols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열을 가지는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GridLayout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객체를 생성한다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.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만약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rows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나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cols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가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0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이면 필요한 만큼의 행이나 열이 만들어진다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. 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1059969"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GridLayout(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rows, 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cols, 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hgap, </a:t>
                      </a:r>
                      <a:r>
                        <a:rPr lang="en-US" sz="1600" b="1" kern="0" spc="5">
                          <a:solidFill>
                            <a:srgbClr val="7f0055"/>
                          </a:solidFill>
                          <a:latin typeface="+mn-lt"/>
                          <a:ea typeface="+mj-ea"/>
                        </a:rPr>
                        <a:t>int</a:t>
                      </a: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 vgap)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8" tIns="17907" rIns="64778" bIns="17907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rows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행과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cols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열을 가지는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GridLayout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객체를 생성한다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. hgap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과 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vgap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은 컴포넌트 사이의 수평 간격과 수직 간격으로 단위는 픽셀이다</a:t>
                      </a:r>
                      <a:r>
                        <a:rPr lang="en-US" altLang="ko-KR" sz="1400" kern="0" spc="5">
                          <a:solidFill>
                            <a:srgbClr val="000000"/>
                          </a:solidFill>
                          <a:latin typeface="+mn-lt"/>
                          <a:ea typeface="+mj-ea"/>
                        </a:rPr>
                        <a:t>. 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n-lt"/>
                        <a:ea typeface="+mj-ea"/>
                      </a:endParaRPr>
                    </a:p>
                  </a:txBody>
                  <a:tcPr marL="64778" marR="64778" marT="17907" marB="17907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GridLayout </a:t>
            </a: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035050"/>
            <a:ext cx="8074025" cy="5300663"/>
          </a:xfr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>
            <a:normAutofit fontScale="87500" lnSpcReduction="0"/>
          </a:bodyPr>
          <a:lstStyle/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import</a:t>
            </a:r>
            <a:r>
              <a:rPr lang="en-US" altLang="ko-KR" sz="1599"/>
              <a:t> java.awt.*;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import</a:t>
            </a:r>
            <a:r>
              <a:rPr lang="en-US" altLang="ko-KR" sz="1599"/>
              <a:t> javax.swing.*;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 b="1">
                <a:solidFill>
                  <a:srgbClr val="7f0055"/>
                </a:solidFill>
              </a:rPr>
              <a:t>class</a:t>
            </a:r>
            <a:r>
              <a:rPr lang="en-US" altLang="ko-KR" sz="1599"/>
              <a:t> MyFrame </a:t>
            </a:r>
            <a:r>
              <a:rPr lang="en-US" altLang="ko-KR" sz="1599" b="1">
                <a:solidFill>
                  <a:srgbClr val="7f0055"/>
                </a:solidFill>
              </a:rPr>
              <a:t>extends</a:t>
            </a:r>
            <a:r>
              <a:rPr lang="en-US" altLang="ko-KR" sz="1599"/>
              <a:t> JFrame {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</a:t>
            </a:r>
            <a:r>
              <a:rPr lang="en-US" altLang="ko-KR" sz="1599" b="1">
                <a:solidFill>
                  <a:srgbClr val="7f0055"/>
                </a:solidFill>
              </a:rPr>
              <a:t>public</a:t>
            </a:r>
            <a:r>
              <a:rPr lang="en-US" altLang="ko-KR" sz="1599"/>
              <a:t> MyFrame() {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setTitle(</a:t>
            </a:r>
            <a:r>
              <a:rPr lang="en-US" altLang="ko-KR" sz="1599">
                <a:solidFill>
                  <a:srgbClr val="2a00ff"/>
                </a:solidFill>
              </a:rPr>
              <a:t>"GridLayoutTest"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setDefaultCloseOperation(JFrame.</a:t>
            </a:r>
            <a:r>
              <a:rPr lang="en-US" altLang="ko-KR" sz="1599" i="1">
                <a:solidFill>
                  <a:srgbClr val="0000c0"/>
                </a:solidFill>
              </a:rPr>
              <a:t>EXIT_ON_CLOSE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setLayout(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GridLayout(0, 3));	</a:t>
            </a:r>
            <a:r>
              <a:rPr lang="en-US" altLang="ko-KR" sz="1599">
                <a:solidFill>
                  <a:srgbClr val="008000"/>
                </a:solidFill>
              </a:rPr>
              <a:t>// 3</a:t>
            </a:r>
            <a:r>
              <a:rPr lang="ko-KR" altLang="en-US" sz="1599">
                <a:solidFill>
                  <a:srgbClr val="008000"/>
                </a:solidFill>
                <a:latin typeface="굴림"/>
              </a:rPr>
              <a:t>개의</a:t>
            </a:r>
            <a:r>
              <a:rPr lang="ko-KR" altLang="en-US" sz="1599">
                <a:solidFill>
                  <a:srgbClr val="008000"/>
                </a:solidFill>
              </a:rPr>
              <a:t> </a:t>
            </a:r>
            <a:r>
              <a:rPr lang="ko-KR" altLang="en-US" sz="1599">
                <a:solidFill>
                  <a:srgbClr val="008000"/>
                </a:solidFill>
                <a:latin typeface="굴림"/>
              </a:rPr>
              <a:t>열과</a:t>
            </a:r>
            <a:r>
              <a:rPr lang="ko-KR" altLang="en-US" sz="1599">
                <a:solidFill>
                  <a:srgbClr val="008000"/>
                </a:solidFill>
              </a:rPr>
              <a:t> </a:t>
            </a:r>
            <a:r>
              <a:rPr lang="ko-KR" altLang="en-US" sz="1599">
                <a:solidFill>
                  <a:srgbClr val="008000"/>
                </a:solidFill>
                <a:latin typeface="굴림"/>
              </a:rPr>
              <a:t>필요한</a:t>
            </a:r>
            <a:r>
              <a:rPr lang="ko-KR" altLang="en-US" sz="1599">
                <a:solidFill>
                  <a:srgbClr val="008000"/>
                </a:solidFill>
              </a:rPr>
              <a:t> </a:t>
            </a:r>
            <a:r>
              <a:rPr lang="ko-KR" altLang="en-US" sz="1599">
                <a:solidFill>
                  <a:srgbClr val="008000"/>
                </a:solidFill>
                <a:latin typeface="굴림"/>
              </a:rPr>
              <a:t>만큼의</a:t>
            </a:r>
            <a:r>
              <a:rPr lang="ko-KR" altLang="en-US" sz="1599">
                <a:solidFill>
                  <a:srgbClr val="008000"/>
                </a:solidFill>
              </a:rPr>
              <a:t> </a:t>
            </a:r>
            <a:r>
              <a:rPr lang="ko-KR" altLang="en-US" sz="1599">
                <a:solidFill>
                  <a:srgbClr val="008000"/>
                </a:solidFill>
                <a:latin typeface="굴림"/>
              </a:rPr>
              <a:t>행</a:t>
            </a:r>
            <a:endParaRPr lang="ko-KR" altLang="en-US" sz="1599">
              <a:solidFill>
                <a:srgbClr val="008000"/>
              </a:solidFill>
              <a:latin typeface="굴림"/>
            </a:endParaRPr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ko-KR" altLang="en-US" sz="1599"/>
              <a:t> </a:t>
            </a:r>
            <a:endParaRPr lang="ko-KR" altLang="en-US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ko-KR" altLang="en-US" sz="1599"/>
              <a:t>             </a:t>
            </a:r>
            <a:r>
              <a:rPr lang="en-US" altLang="ko-KR" sz="1599"/>
              <a:t>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"Button1"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"Button2"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"Button3"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"B4"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add(</a:t>
            </a:r>
            <a:r>
              <a:rPr lang="en-US" altLang="ko-KR" sz="1599" b="1">
                <a:solidFill>
                  <a:srgbClr val="7f0055"/>
                </a:solidFill>
              </a:rPr>
              <a:t>new</a:t>
            </a:r>
            <a:r>
              <a:rPr lang="en-US" altLang="ko-KR" sz="1599"/>
              <a:t> JButton(</a:t>
            </a:r>
            <a:r>
              <a:rPr lang="en-US" altLang="ko-KR" sz="1599">
                <a:solidFill>
                  <a:srgbClr val="2a00ff"/>
                </a:solidFill>
              </a:rPr>
              <a:t>"Long Button5"</a:t>
            </a:r>
            <a:r>
              <a:rPr lang="en-US" altLang="ko-KR" sz="1599"/>
              <a:t>));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pack();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      setVisible(</a:t>
            </a:r>
            <a:r>
              <a:rPr lang="en-US" altLang="ko-KR" sz="1599" b="1">
                <a:solidFill>
                  <a:srgbClr val="7f0055"/>
                </a:solidFill>
              </a:rPr>
              <a:t>true</a:t>
            </a:r>
            <a:r>
              <a:rPr lang="en-US" altLang="ko-KR" sz="1599"/>
              <a:t>);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      }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}</a:t>
            </a:r>
            <a:endParaRPr lang="en-US" altLang="ko-KR" sz="1599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599"/>
              <a:t> </a:t>
            </a:r>
            <a:endParaRPr lang="en-US" altLang="ko-KR" sz="1599"/>
          </a:p>
        </p:txBody>
      </p:sp>
      <p:sp>
        <p:nvSpPr>
          <p:cNvPr id="19461" name="Rectangle 13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9462" name="Rectangle 14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9463" name="Rectangle 17"/>
          <p:cNvSpPr>
            <a:spLocks noChangeArrowheads="1"/>
          </p:cNvSpPr>
          <p:nvPr/>
        </p:nvSpPr>
        <p:spPr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659921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310000" y="1249200"/>
            <a:ext cx="3267075" cy="8953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330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en-US"/>
            </a:pPr>
            <a:r>
              <a:rPr lang="ko-KR" altLang="en-US" sz="3600"/>
              <a:t>어떤 배치 관리자를 선택할 것인가</a:t>
            </a:r>
            <a:r>
              <a:rPr lang="en-US" altLang="ko-KR" sz="3600"/>
              <a:t>?</a:t>
            </a:r>
            <a:endParaRPr xmlns:mc="http://schemas.openxmlformats.org/markup-compatibility/2006" xmlns:hp="http://schemas.haansoft.com/office/presentation/8.0" lang="en-US" altLang="ko-KR" sz="3600" mc:Ignorable="hp" hp:hslEmbossed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 lang="ko-KR" altLang="en-US"/>
            </a:pPr>
            <a:r>
              <a:rPr lang="ko-KR" altLang="en-US"/>
              <a:t>컴포넌트를 가능한 크게 나타내고 싶은 경우 </a:t>
            </a:r>
            <a:endParaRPr lang="ko-KR" altLang="en-US"/>
          </a:p>
          <a:p>
            <a:pPr lvl="1" eaLnBrk="1" hangingPunct="1">
              <a:lnSpc>
                <a:spcPct val="90000"/>
              </a:lnSpc>
              <a:defRPr lang="ko-KR" altLang="en-US"/>
            </a:pPr>
            <a:r>
              <a:rPr lang="en-US" altLang="ko-KR"/>
              <a:t>GridLayout</a:t>
            </a:r>
            <a:r>
              <a:rPr lang="ko-KR" altLang="en-US"/>
              <a:t>이나 </a:t>
            </a:r>
            <a:r>
              <a:rPr lang="en-US" altLang="ko-KR"/>
              <a:t>BorderLayout</a:t>
            </a:r>
            <a:r>
              <a:rPr lang="ko-KR" altLang="en-US"/>
              <a:t>을 사용</a:t>
            </a:r>
            <a:endParaRPr lang="ko-KR" altLang="en-US"/>
          </a:p>
          <a:p>
            <a:pPr lvl="1" eaLnBrk="1" hangingPunct="1">
              <a:lnSpc>
                <a:spcPct val="90000"/>
              </a:lnSpc>
              <a:defRPr lang="ko-KR" altLang="en-US"/>
            </a:pPr>
            <a:endParaRPr lang="ko-KR" altLang="en-US"/>
          </a:p>
          <a:p>
            <a:pPr eaLnBrk="1" hangingPunct="1">
              <a:lnSpc>
                <a:spcPct val="90000"/>
              </a:lnSpc>
              <a:defRPr lang="ko-KR" altLang="en-US"/>
            </a:pPr>
            <a:r>
              <a:rPr lang="ko-KR" altLang="en-US"/>
              <a:t>몇개의 컴포넌트를 자연스러운 크기로 한줄로 나타내고 싶은 경우</a:t>
            </a:r>
            <a:endParaRPr lang="ko-KR" altLang="en-US"/>
          </a:p>
          <a:p>
            <a:pPr lvl="1" eaLnBrk="1" hangingPunct="1">
              <a:lnSpc>
                <a:spcPct val="90000"/>
              </a:lnSpc>
              <a:defRPr lang="ko-KR" altLang="en-US"/>
            </a:pPr>
            <a:r>
              <a:rPr lang="en-US" altLang="ko-KR"/>
              <a:t>FlowLayout</a:t>
            </a:r>
            <a:r>
              <a:rPr lang="ko-KR" altLang="en-US"/>
              <a:t>을 사용하던지 </a:t>
            </a:r>
            <a:r>
              <a:rPr lang="en-US" altLang="ko-KR"/>
              <a:t>BoxLayout</a:t>
            </a:r>
            <a:r>
              <a:rPr lang="ko-KR" altLang="en-US"/>
              <a:t>을 사용한다</a:t>
            </a:r>
            <a:r>
              <a:rPr lang="en-US" altLang="ko-KR"/>
              <a:t>. </a:t>
            </a:r>
            <a:endParaRPr lang="en-US" altLang="ko-KR"/>
          </a:p>
          <a:p>
            <a:pPr lvl="1" eaLnBrk="1" hangingPunct="1">
              <a:lnSpc>
                <a:spcPct val="90000"/>
              </a:lnSpc>
              <a:defRPr lang="ko-KR" altLang="en-US"/>
            </a:pPr>
            <a:endParaRPr lang="en-US" altLang="ko-KR"/>
          </a:p>
          <a:p>
            <a:pPr eaLnBrk="1" hangingPunct="1">
              <a:lnSpc>
                <a:spcPct val="90000"/>
              </a:lnSpc>
              <a:defRPr lang="ko-KR" altLang="en-US"/>
            </a:pPr>
            <a:r>
              <a:rPr lang="ko-KR" altLang="en-US"/>
              <a:t>몇개의 컴포넌트를 행과 열로 동일한 크기로 나타내고 싶은 경우</a:t>
            </a:r>
            <a:endParaRPr lang="ko-KR" altLang="en-US"/>
          </a:p>
          <a:p>
            <a:pPr lvl="1" eaLnBrk="1" hangingPunct="1">
              <a:lnSpc>
                <a:spcPct val="90000"/>
              </a:lnSpc>
              <a:defRPr lang="ko-KR" altLang="en-US"/>
            </a:pPr>
            <a:r>
              <a:rPr lang="en-US" altLang="ko-KR"/>
              <a:t>GridLayout</a:t>
            </a:r>
            <a:r>
              <a:rPr lang="ko-KR" altLang="en-US"/>
              <a:t>을 사용하여야 한다</a:t>
            </a:r>
            <a:r>
              <a:rPr lang="en-US" altLang="ko-KR"/>
              <a:t>. </a:t>
            </a:r>
            <a:endParaRPr lang="en-US" altLang="ko-KR"/>
          </a:p>
          <a:p>
            <a:pPr lvl="1" eaLnBrk="1" hangingPunct="1">
              <a:lnSpc>
                <a:spcPct val="90000"/>
              </a:lnSpc>
              <a:defRPr lang="ko-KR" altLang="en-US"/>
            </a:pPr>
            <a:endParaRPr lang="en-US" altLang="ko-KR"/>
          </a:p>
          <a:p>
            <a:pPr eaLnBrk="1" hangingPunct="1">
              <a:lnSpc>
                <a:spcPct val="90000"/>
              </a:lnSpc>
              <a:defRPr lang="ko-KR" altLang="en-US"/>
            </a:pPr>
            <a:r>
              <a:rPr lang="ko-KR" altLang="en-US"/>
              <a:t>몇개의 컴포넌트를 행과 열로 나타내는데 각 컴포넌트의 크기가 다르거나 간격</a:t>
            </a:r>
            <a:r>
              <a:rPr lang="en-US" altLang="ko-KR"/>
              <a:t>, </a:t>
            </a:r>
            <a:r>
              <a:rPr lang="ko-KR" altLang="en-US"/>
              <a:t>정렬 방식을 다르게 내고 싶은 경우</a:t>
            </a:r>
            <a:endParaRPr lang="ko-KR" altLang="en-US"/>
          </a:p>
          <a:p>
            <a:pPr lvl="1" eaLnBrk="1" hangingPunct="1">
              <a:lnSpc>
                <a:spcPct val="90000"/>
              </a:lnSpc>
              <a:defRPr lang="ko-KR" altLang="en-US"/>
            </a:pPr>
            <a:r>
              <a:rPr lang="en-US" altLang="ko-KR"/>
              <a:t>BoxLayout</a:t>
            </a:r>
            <a:r>
              <a:rPr lang="ko-KR" altLang="en-US"/>
              <a:t>을 사용하면 된다</a:t>
            </a:r>
            <a:r>
              <a:rPr lang="en-US" altLang="ko-KR"/>
              <a:t>. </a:t>
            </a:r>
            <a:endParaRPr lang="en-US" alt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AWT</a:t>
            </a:r>
            <a:r>
              <a:rPr lang="ko-KR" altLang="en-US"/>
              <a:t>와 스윙</a:t>
            </a:r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85056" y="2234993"/>
          <a:ext cx="6973887" cy="2651124"/>
        </p:xfrm>
        <a:graphic>
          <a:graphicData uri="http://schemas.openxmlformats.org/drawingml/2006/table">
            <a:tbl>
              <a:tblGrid>
                <a:gridCol w="2324629"/>
                <a:gridCol w="2324629"/>
                <a:gridCol w="2324629"/>
              </a:tblGrid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컴포넌트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AWT </a:t>
                      </a: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버전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스윙 버전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버튼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Button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JButton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2385" cap="flat" cmpd="sng" algn="ctr">
                      <a:solidFill>
                        <a:srgbClr val="ca56a7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레이블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Label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JLabel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리스트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List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JList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...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패스워드필드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없음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JPasswordField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e5aed4"/>
                      </a:solidFill>
                      <a:prstDash val="solid"/>
                      <a:round/>
                    </a:lnB>
                    <a:solidFill>
                      <a:srgbClr val="f9eaf4"/>
                    </a:solidFill>
                  </a:tcPr>
                </a:tc>
              </a:tr>
              <a:tr h="377371"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슬라이더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>
                      <a:noFill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ko-KR" altLang="en-US" sz="1400" kern="0" spc="5">
                          <a:solidFill>
                            <a:srgbClr val="000000"/>
                          </a:solidFill>
                          <a:latin typeface="+mj-lt"/>
                          <a:ea typeface="굴림"/>
                        </a:rPr>
                        <a:t>없음</a:t>
                      </a:r>
                      <a:endParaRPr lang="ko-KR" alt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e5aed4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64771" tIns="17916" rIns="64771" bIns="17916" anchor="ctr" anchorCtr="0"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 lang="ko-KR" altLang="en-US"/>
                      </a:pPr>
                      <a:r>
                        <a:rPr lang="en-US" sz="1400" kern="0" spc="5">
                          <a:solidFill>
                            <a:srgbClr val="000000"/>
                          </a:solidFill>
                          <a:latin typeface="+mj-lt"/>
                        </a:rPr>
                        <a:t>JSlider</a:t>
                      </a:r>
                      <a:endParaRPr lang="en-US" sz="1400" kern="0" spc="5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4771" marR="64771" marT="17916" marB="17916" anchor="ctr">
                    <a:lnL w="3556" cap="flat" cmpd="sng" algn="ctr">
                      <a:solidFill>
                        <a:srgbClr val="e5aed4"/>
                      </a:solidFill>
                      <a:prstDash val="solid"/>
                      <a:round/>
                    </a:lnL>
                    <a:lnR>
                      <a:noFill/>
                    </a:lnR>
                    <a:lnT w="3556" cap="flat" cmpd="sng" algn="ctr">
                      <a:solidFill>
                        <a:srgbClr val="e5aed4"/>
                      </a:solidFill>
                      <a:prstDash val="solid"/>
                      <a:round/>
                    </a:lnT>
                    <a:lnB w="32385" cap="flat" cmpd="sng" algn="ctr">
                      <a:solidFill>
                        <a:srgbClr val="ca56a7"/>
                      </a:solidFill>
                      <a:prstDash val="solid"/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절대 위치로 배치하기</a:t>
            </a:r>
            <a:endParaRPr lang="ko-KR" altLang="en-US" sz="3600"/>
          </a:p>
        </p:txBody>
      </p:sp>
      <p:sp>
        <p:nvSpPr>
          <p:cNvPr id="167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 eaLnBrk="1" hangingPunct="1">
              <a:lnSpc>
                <a:spcPct val="90000"/>
              </a:lnSpc>
              <a:buFont typeface="Symbol"/>
              <a:buAutoNum type="arabicPeriod"/>
              <a:defRPr lang="en-US"/>
            </a:pPr>
            <a:r>
              <a:rPr lang="ko-KR" altLang="en-US"/>
              <a:t>배치 관리자를 </a:t>
            </a:r>
            <a:r>
              <a:rPr lang="en-US" altLang="ko-KR"/>
              <a:t>null</a:t>
            </a:r>
            <a:r>
              <a:rPr lang="ko-KR" altLang="en-US"/>
              <a:t>로 설정한다</a:t>
            </a:r>
            <a:r>
              <a:rPr lang="en-US" altLang="ko-KR"/>
              <a:t>.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r>
              <a:rPr lang="en-US" altLang="ko-KR"/>
              <a:t>setlayout(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effectLst>
                  <a:outerShdw blurRad="38100" dist="38100" dir="2700000" algn="tl">
                    <a:srgbClr val="c0c0c0"/>
                  </a:outerShdw>
                </a:effectLst>
              </a:rPr>
              <a:t>null</a:t>
            </a:r>
            <a:r>
              <a:rPr lang="en-US" altLang="ko-KR"/>
              <a:t>);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endParaRPr lang="en-US" altLang="ko-KR"/>
          </a:p>
          <a:p>
            <a:pPr marL="381000" indent="-381000" eaLnBrk="1" hangingPunct="1">
              <a:lnSpc>
                <a:spcPct val="90000"/>
              </a:lnSpc>
              <a:buFont typeface="Symbol"/>
              <a:buAutoNum type="arabicPeriod"/>
              <a:defRPr lang="en-US"/>
            </a:pPr>
            <a:r>
              <a:rPr lang="en-US" altLang="ko-KR"/>
              <a:t>add() </a:t>
            </a:r>
            <a:r>
              <a:rPr lang="ko-KR" altLang="en-US"/>
              <a:t>메소드를 사용하여 컴포넌트를 컨테이너에 추가한다</a:t>
            </a:r>
            <a:r>
              <a:rPr lang="en-US" altLang="ko-KR"/>
              <a:t>.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r>
              <a:rPr lang="en-US" altLang="ko-KR"/>
              <a:t>Button b = Button("Absolute Position Button");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r>
              <a:rPr lang="en-US" altLang="ko-KR"/>
              <a:t>add(b);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endParaRPr lang="en-US" altLang="ko-KR"/>
          </a:p>
          <a:p>
            <a:pPr marL="381000" indent="-381000" eaLnBrk="1" hangingPunct="1">
              <a:lnSpc>
                <a:spcPct val="90000"/>
              </a:lnSpc>
              <a:buFont typeface="Symbol"/>
              <a:buAutoNum type="arabicPeriod"/>
              <a:defRPr lang="en-US"/>
            </a:pPr>
            <a:r>
              <a:rPr lang="en-US" altLang="ko-KR"/>
              <a:t>setBounds() </a:t>
            </a:r>
            <a:r>
              <a:rPr lang="ko-KR" altLang="en-US"/>
              <a:t>메소드를 사용하여 절대 위치와 크기를 지정한다</a:t>
            </a:r>
            <a:r>
              <a:rPr lang="en-US" altLang="ko-KR"/>
              <a:t>.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r>
              <a:rPr lang="en-US" altLang="ko-KR"/>
              <a:t>b.setBounds(x, y, w, h);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endParaRPr lang="en-US" altLang="ko-KR"/>
          </a:p>
          <a:p>
            <a:pPr marL="381000" indent="-381000" eaLnBrk="1" hangingPunct="1">
              <a:lnSpc>
                <a:spcPct val="90000"/>
              </a:lnSpc>
              <a:buFont typeface="Symbol"/>
              <a:buAutoNum type="arabicPeriod"/>
              <a:defRPr lang="en-US"/>
            </a:pPr>
            <a:r>
              <a:rPr lang="ko-KR" altLang="en-US"/>
              <a:t>컴포넌트의 </a:t>
            </a:r>
            <a:r>
              <a:rPr lang="en-US" altLang="ko-KR"/>
              <a:t>repaint() </a:t>
            </a:r>
            <a:r>
              <a:rPr lang="ko-KR" altLang="en-US"/>
              <a:t>메소드를 호출한다</a:t>
            </a:r>
            <a:r>
              <a:rPr lang="en-US" altLang="ko-KR"/>
              <a:t>.</a:t>
            </a:r>
            <a:endParaRPr lang="en-US" altLang="ko-KR"/>
          </a:p>
          <a:p>
            <a:pPr marL="838200" lvl="1" indent="-381000" eaLnBrk="1" hangingPunct="1">
              <a:lnSpc>
                <a:spcPct val="90000"/>
              </a:lnSpc>
              <a:defRPr lang="en-US"/>
            </a:pPr>
            <a:r>
              <a:rPr lang="en-US" altLang="ko-KR"/>
              <a:t>b.repaint();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절대</a:t>
            </a:r>
            <a:r>
              <a:rPr lang="en-US" altLang="ko-KR" sz="3600"/>
              <a:t> </a:t>
            </a:r>
            <a:r>
              <a:rPr lang="ko-KR" altLang="en-US" sz="3600"/>
              <a:t>위치</a:t>
            </a:r>
            <a:r>
              <a:rPr lang="en-US" altLang="ko-KR" sz="3600"/>
              <a:t> </a:t>
            </a: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035050"/>
            <a:ext cx="8045450" cy="5245100"/>
          </a:xfr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import</a:t>
            </a:r>
            <a:r>
              <a:rPr lang="en-US" altLang="ko-KR" sz="1600"/>
              <a:t> java.awt.*;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import</a:t>
            </a:r>
            <a:r>
              <a:rPr lang="en-US" altLang="ko-KR" sz="1600"/>
              <a:t> java.awt.event.*;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import</a:t>
            </a:r>
            <a:r>
              <a:rPr lang="en-US" altLang="ko-KR" sz="1600"/>
              <a:t> javax.swing.*;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class</a:t>
            </a:r>
            <a:r>
              <a:rPr lang="en-US" altLang="ko-KR" sz="1600"/>
              <a:t> MyFrame </a:t>
            </a:r>
            <a:r>
              <a:rPr lang="en-US" altLang="ko-KR" sz="1600" b="1">
                <a:solidFill>
                  <a:srgbClr val="7f0055"/>
                </a:solidFill>
              </a:rPr>
              <a:t>extends</a:t>
            </a:r>
            <a:r>
              <a:rPr lang="en-US" altLang="ko-KR" sz="1600"/>
              <a:t> JFrame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JButton </a:t>
            </a:r>
            <a:r>
              <a:rPr lang="en-US" altLang="ko-KR" sz="1600">
                <a:solidFill>
                  <a:srgbClr val="0000c0"/>
                </a:solidFill>
              </a:rPr>
              <a:t>b1</a:t>
            </a:r>
            <a:r>
              <a:rPr lang="en-US" altLang="ko-KR" sz="1600"/>
              <a:t>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</a:t>
            </a:r>
            <a:r>
              <a:rPr lang="en-US" altLang="ko-KR" sz="1600" b="1">
                <a:solidFill>
                  <a:srgbClr val="7f0055"/>
                </a:solidFill>
              </a:rPr>
              <a:t>private</a:t>
            </a:r>
            <a:r>
              <a:rPr lang="en-US" altLang="ko-KR" sz="1600"/>
              <a:t> JButton </a:t>
            </a:r>
            <a:r>
              <a:rPr lang="en-US" altLang="ko-KR" sz="1600">
                <a:solidFill>
                  <a:srgbClr val="0000c0"/>
                </a:solidFill>
              </a:rPr>
              <a:t>b2</a:t>
            </a:r>
            <a:r>
              <a:rPr lang="en-US" altLang="ko-KR" sz="1600"/>
              <a:t>, </a:t>
            </a:r>
            <a:r>
              <a:rPr lang="en-US" altLang="ko-KR" sz="1600">
                <a:solidFill>
                  <a:srgbClr val="0000c0"/>
                </a:solidFill>
              </a:rPr>
              <a:t>b3</a:t>
            </a:r>
            <a:r>
              <a:rPr lang="en-US" altLang="ko-KR" sz="1600"/>
              <a:t>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</a:t>
            </a: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/>
              <a:t> MyFrame()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setTitle(</a:t>
            </a:r>
            <a:r>
              <a:rPr lang="en-US" altLang="ko-KR" sz="1600">
                <a:solidFill>
                  <a:srgbClr val="2a00ff"/>
                </a:solidFill>
              </a:rPr>
              <a:t>"Absolute Position Test"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setDefaultCloseOperation(JFrame.</a:t>
            </a:r>
            <a:r>
              <a:rPr lang="en-US" altLang="ko-KR" sz="1600" i="1">
                <a:solidFill>
                  <a:srgbClr val="0000c0"/>
                </a:solidFill>
              </a:rPr>
              <a:t>EXIT_ON_CLOSE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setSize(300, 200);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JPanel p = 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JPanel();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p.setLayout(</a:t>
            </a:r>
            <a:r>
              <a:rPr lang="en-US" altLang="ko-KR" sz="1600" b="1">
                <a:solidFill>
                  <a:srgbClr val="7f0055"/>
                </a:solidFill>
              </a:rPr>
              <a:t>null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b1</a:t>
            </a:r>
            <a:r>
              <a:rPr lang="en-US" altLang="ko-KR" sz="1600"/>
              <a:t> = 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"Button #1"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p.add(</a:t>
            </a:r>
            <a:r>
              <a:rPr lang="en-US" altLang="ko-KR" sz="1600">
                <a:solidFill>
                  <a:srgbClr val="0000c0"/>
                </a:solidFill>
              </a:rPr>
              <a:t>b1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b2</a:t>
            </a:r>
            <a:r>
              <a:rPr lang="en-US" altLang="ko-KR" sz="1600"/>
              <a:t> = 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"Button #2"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p.add(</a:t>
            </a:r>
            <a:r>
              <a:rPr lang="en-US" altLang="ko-KR" sz="1600">
                <a:solidFill>
                  <a:srgbClr val="0000c0"/>
                </a:solidFill>
              </a:rPr>
              <a:t>b2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b3</a:t>
            </a:r>
            <a:r>
              <a:rPr lang="en-US" altLang="ko-KR" sz="1600"/>
              <a:t> = 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JButton(</a:t>
            </a:r>
            <a:r>
              <a:rPr lang="en-US" altLang="ko-KR" sz="1600">
                <a:solidFill>
                  <a:srgbClr val="2a00ff"/>
                </a:solidFill>
              </a:rPr>
              <a:t>"Button #3"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p.add(</a:t>
            </a:r>
            <a:r>
              <a:rPr lang="en-US" altLang="ko-KR" sz="1600">
                <a:solidFill>
                  <a:srgbClr val="0000c0"/>
                </a:solidFill>
              </a:rPr>
              <a:t>b3</a:t>
            </a:r>
            <a:r>
              <a:rPr lang="en-US" altLang="ko-KR" sz="1600"/>
              <a:t>);</a:t>
            </a:r>
            <a:endParaRPr lang="en-US" altLang="ko-KR" sz="1600"/>
          </a:p>
        </p:txBody>
      </p:sp>
      <p:sp>
        <p:nvSpPr>
          <p:cNvPr id="30724" name="Line 12"/>
          <p:cNvSpPr>
            <a:spLocks noChangeShapeType="1"/>
          </p:cNvSpPr>
          <p:nvPr/>
        </p:nvSpPr>
        <p:spPr>
          <a:xfrm>
            <a:off x="1711325" y="4506913"/>
            <a:ext cx="174148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</a:ln>
          <a:effectLst/>
        </p:spPr>
        <p:txBody>
          <a:bodyPr wrap="square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25" name="Rectangle 13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26" name="Rectangle 14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0727" name="Rectangle 15"/>
          <p:cNvSpPr>
            <a:spLocks noChangeArrowheads="1"/>
          </p:cNvSpPr>
          <p:nvPr/>
        </p:nvSpPr>
        <p:spPr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절대 위치</a:t>
            </a:r>
            <a:r>
              <a:rPr lang="en-US" altLang="ko-KR" sz="3600"/>
              <a:t> </a:t>
            </a:r>
            <a:r>
              <a:rPr lang="ko-KR" altLang="en-US" sz="3600"/>
              <a:t>예제</a:t>
            </a:r>
            <a:endParaRPr lang="ko-KR" altLang="en-US" sz="360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2488" y="1035050"/>
            <a:ext cx="8045450" cy="3538538"/>
          </a:xfr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b1</a:t>
            </a:r>
            <a:r>
              <a:rPr lang="en-US" altLang="ko-KR" sz="1600"/>
              <a:t>.setBounds(20, 5, 95, 30);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b2</a:t>
            </a:r>
            <a:r>
              <a:rPr lang="en-US" altLang="ko-KR" sz="1600"/>
              <a:t>.setBounds(55, 45, 105, 70);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</a:t>
            </a:r>
            <a:r>
              <a:rPr lang="en-US" altLang="ko-KR" sz="1600">
                <a:solidFill>
                  <a:srgbClr val="0000c0"/>
                </a:solidFill>
              </a:rPr>
              <a:t>b3</a:t>
            </a:r>
            <a:r>
              <a:rPr lang="en-US" altLang="ko-KR" sz="1600"/>
              <a:t>.setBounds(180, 15, 105, 90);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add(p);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setVisible(</a:t>
            </a:r>
            <a:r>
              <a:rPr lang="en-US" altLang="ko-KR" sz="1600" b="1">
                <a:solidFill>
                  <a:srgbClr val="7f0055"/>
                </a:solidFill>
              </a:rPr>
              <a:t>true</a:t>
            </a:r>
            <a:r>
              <a:rPr lang="en-US" altLang="ko-KR" sz="1600"/>
              <a:t>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}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}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/>
              <a:t> </a:t>
            </a:r>
            <a:r>
              <a:rPr lang="en-US" altLang="ko-KR" sz="1600" b="1">
                <a:solidFill>
                  <a:srgbClr val="7f0055"/>
                </a:solidFill>
              </a:rPr>
              <a:t>class</a:t>
            </a:r>
            <a:r>
              <a:rPr lang="en-US" altLang="ko-KR" sz="1600"/>
              <a:t> AbsoluteTest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</a:t>
            </a: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/>
              <a:t> </a:t>
            </a:r>
            <a:r>
              <a:rPr lang="en-US" altLang="ko-KR" sz="1600" b="1">
                <a:solidFill>
                  <a:srgbClr val="7f0055"/>
                </a:solidFill>
              </a:rPr>
              <a:t>static</a:t>
            </a:r>
            <a:r>
              <a:rPr lang="en-US" altLang="ko-KR" sz="1600"/>
              <a:t> </a:t>
            </a:r>
            <a:r>
              <a:rPr lang="en-US" altLang="ko-KR" sz="1600" b="1">
                <a:solidFill>
                  <a:srgbClr val="7f0055"/>
                </a:solidFill>
              </a:rPr>
              <a:t>void</a:t>
            </a:r>
            <a:r>
              <a:rPr lang="en-US" altLang="ko-KR" sz="1600"/>
              <a:t> main(String args[]) {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      MyFrame f=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/>
              <a:t> MyFrame();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       }</a:t>
            </a:r>
            <a:endParaRPr lang="en-US" altLang="ko-KR" sz="1600"/>
          </a:p>
          <a:p>
            <a:pPr eaLnBrk="1" hangingPunct="1">
              <a:lnSpc>
                <a:spcPct val="80000"/>
              </a:lnSpc>
              <a:buFont typeface="Symbol"/>
              <a:buNone/>
              <a:defRPr lang="ko-KR" altLang="en-US"/>
            </a:pPr>
            <a:r>
              <a:rPr lang="en-US" altLang="ko-KR" sz="1600"/>
              <a:t>}</a:t>
            </a:r>
            <a:endParaRPr lang="en-US" altLang="ko-KR" sz="1600"/>
          </a:p>
        </p:txBody>
      </p:sp>
      <p:sp>
        <p:nvSpPr>
          <p:cNvPr id="31749" name="Rectangle 13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750" name="Rectangle 14"/>
          <p:cNvSpPr>
            <a:spLocks noChangeArrowheads="1"/>
          </p:cNvSpPr>
          <p:nvPr/>
        </p:nvSpPr>
        <p:spPr>
          <a:xfrm>
            <a:off x="0" y="290036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751" name="Rectangle 15"/>
          <p:cNvSpPr>
            <a:spLocks noChangeArrowheads="1"/>
          </p:cNvSpPr>
          <p:nvPr/>
        </p:nvSpPr>
        <p:spPr>
          <a:xfrm>
            <a:off x="0" y="3033713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1752" name="Rectangle 17"/>
          <p:cNvSpPr>
            <a:spLocks noChangeArrowheads="1"/>
          </p:cNvSpPr>
          <p:nvPr/>
        </p:nvSpPr>
        <p:spPr>
          <a:xfrm>
            <a:off x="0" y="247650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673233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28021" y="4679673"/>
            <a:ext cx="3810000" cy="1905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간단한 계산기를 작성하여 보자. 계산 기능은 나중에 추가하기로 하자. 여기서는 다음과 같은 외관만 구현하면 된다.GridLayout을 사용하여 보자. 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LAB: </a:t>
            </a:r>
            <a:r>
              <a:rPr lang="ko-KR" altLang="en-US"/>
              <a:t>계산기</a:t>
            </a:r>
            <a:r>
              <a:rPr lang="en-US" altLang="ko-KR"/>
              <a:t> </a:t>
            </a:r>
            <a:r>
              <a:rPr lang="ko-KR" altLang="en-US"/>
              <a:t>예제</a:t>
            </a:r>
            <a:endParaRPr lang="ko-KR" altLang="en-US"/>
          </a:p>
        </p:txBody>
      </p:sp>
      <p:pic>
        <p:nvPicPr>
          <p:cNvPr id="4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954695" y="3429000"/>
            <a:ext cx="4933950" cy="20193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71593"/>
            <a:ext cx="8045450" cy="35385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0" i="0" kern="1200" spc="5" mc:Ignorable="hp" hp:hslEmbossed="0">
                <a:solidFill>
                  <a:srgbClr val="008000"/>
                </a:solidFill>
                <a:latin typeface="굴림체"/>
                <a:ea typeface="굴림"/>
                <a:cs typeface="+mn-cs"/>
              </a:rPr>
              <a:t>// </a:t>
            </a:r>
            <a:r>
              <a:rPr xmlns:mc="http://schemas.openxmlformats.org/markup-compatibility/2006" xmlns:hp="http://schemas.haansoft.com/office/presentation/8.0" lang="en-US" altLang="en-US" sz="1400" b="0" i="0" kern="1200" spc="5" mc:Ignorable="hp" hp:hslEmbossed="0">
                <a:solidFill>
                  <a:srgbClr val="008000"/>
                </a:solidFill>
                <a:latin typeface="굴림"/>
                <a:ea typeface="굴림"/>
                <a:cs typeface="+mn-cs"/>
              </a:rPr>
              <a:t>소스만 입력하고 Ctrl+Shift+O를 누른다. </a:t>
            </a:r>
            <a:endParaRPr xmlns:mc="http://schemas.openxmlformats.org/markup-compatibility/2006" xmlns:hp="http://schemas.haansoft.com/office/presentation/8.0" lang="en-US" altLang="en-US" sz="1400" b="0" i="0" kern="1200" spc="5" mc:Ignorable="hp" hp:hslEmbossed="0">
              <a:solidFill>
                <a:srgbClr val="008000"/>
              </a:solidFill>
              <a:latin typeface="굴림"/>
              <a:ea typeface="굴림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0" i="0" kern="1200" spc="5" mc:Ignorable="hp" hp:hslEmbossed="0">
                <a:latin typeface="굴림"/>
                <a:ea typeface="굴림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0" i="0" kern="1200" spc="5" mc:Ignorable="hp" hp:hslEmbossed="0">
              <a:latin typeface="굴림"/>
              <a:ea typeface="굴림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class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Calculator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extends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JFrame {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private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JPanel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0000c0"/>
                </a:solidFill>
                <a:latin typeface="굴림"/>
                <a:ea typeface="휴먼명조"/>
                <a:cs typeface="+mn-cs"/>
              </a:rPr>
              <a:t>panel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;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private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JTextField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0000c0"/>
                </a:solidFill>
                <a:latin typeface="굴림"/>
                <a:ea typeface="휴먼명조"/>
                <a:cs typeface="+mn-cs"/>
              </a:rPr>
              <a:t>tField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;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private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JButton[]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0000c0"/>
                </a:solidFill>
                <a:latin typeface="굴림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;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7f0055"/>
                </a:solidFill>
                <a:latin typeface="굴림"/>
                <a:ea typeface="휴먼명조"/>
                <a:cs typeface="+mn-cs"/>
              </a:rPr>
              <a:t>private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String[]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0000c0"/>
                </a:solidFill>
                <a:latin typeface="굴림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 = { 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"Backspace"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"CE"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"C"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"7"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"8"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"9"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"/"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"sqrt"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"4"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"5"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"6"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"x"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"%"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"1"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"2"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"3"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"-"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"1/x"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"0"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"+/-"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"."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"+"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solidFill>
                  <a:srgbClr val="2a00ff"/>
                </a:solidFill>
                <a:latin typeface="굴림"/>
                <a:ea typeface="휴먼명조"/>
                <a:cs typeface="+mn-cs"/>
              </a:rPr>
              <a:t>"="</a:t>
            </a: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,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i="0" kern="1200" spc="5" mc:Ignorable="hp" hp:hslEmbossed="0">
                <a:latin typeface="굴림"/>
                <a:ea typeface="휴먼명조"/>
                <a:cs typeface="+mn-cs"/>
              </a:rPr>
              <a:t>	};</a:t>
            </a:r>
            <a:endParaRPr xmlns:mc="http://schemas.openxmlformats.org/markup-compatibility/2006" xmlns:hp="http://schemas.haansoft.com/office/presentation/8.0" lang="en-US" altLang="en-US" sz="1400" b="1" i="0" kern="1200" spc="5" mc:Ignorable="hp" hp:hslEmbossed="0">
              <a:latin typeface="굴림"/>
              <a:ea typeface="휴먼명조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21897"/>
            <a:ext cx="8045450" cy="48057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0" kern="1200" spc="5" mc:Ignorable="hp" hp:hslEmbossed="0">
                <a:latin typeface="굴림체"/>
                <a:ea typeface="굴림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Calculator()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tField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JTextField(35);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panel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JPanel();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tField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.setText(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2a00ff"/>
                </a:solidFill>
                <a:latin typeface="굴림체"/>
                <a:ea typeface="휴먼명조"/>
                <a:cs typeface="+mn-cs"/>
              </a:rPr>
              <a:t>"0."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tField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.setEnabled(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false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panel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.setLayout(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GridLayout(0, 5, 3, 3));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JButton[25];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0;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for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rows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rows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&lt; 5;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rows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++)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for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cols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cols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&lt; 5;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cols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++)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JButton(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if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(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cols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&gt;= 3 )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].setForeground(Color.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red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else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].setForeground(Color.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blue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].setBackground(Color.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yellow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panel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buttons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index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++;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21897"/>
            <a:ext cx="8045450" cy="238725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ko-KR" sz="1400" b="0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tField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, BorderLayout.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NORTH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panel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, BorderLayout.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CENTER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setVisible(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true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pack();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static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void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main(String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args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[])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Calculator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Calculator();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871868" y="4439478"/>
            <a:ext cx="4933950" cy="20193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실행 결과를 참조하여서 다음 코드의 빈칸을 채우고 실행하여 보라. 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LAB: </a:t>
            </a:r>
            <a:r>
              <a:rPr lang="ko-KR" altLang="en-US"/>
              <a:t>계산기</a:t>
            </a:r>
            <a:r>
              <a:rPr lang="en-US" altLang="ko-KR"/>
              <a:t> </a:t>
            </a:r>
            <a:r>
              <a:rPr lang="ko-KR" altLang="en-US"/>
              <a:t>예제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699452" y="2991000"/>
            <a:ext cx="2857500" cy="1905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21897"/>
            <a:ext cx="8045450" cy="382842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import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java.awt.FlowLayout;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import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javax.swing.*;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 class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extends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JFrame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JPanel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MyFrame()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setSize(300, 200);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setTitle(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2a00ff"/>
                </a:solidFill>
                <a:latin typeface="굴림체"/>
                <a:ea typeface="휴먼명조"/>
                <a:cs typeface="+mn-cs"/>
              </a:rPr>
              <a:t>"My Frame"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JPanel();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.setLayout(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FlowLayout());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for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&lt; 10;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++)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JButton(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2a00ff"/>
                </a:solidFill>
                <a:latin typeface="굴림체"/>
                <a:ea typeface="휴먼명조"/>
                <a:cs typeface="+mn-cs"/>
              </a:rPr>
              <a:t>"Button"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+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p1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setVisible(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true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3f7f5f"/>
                </a:solidFill>
                <a:latin typeface="굴림체"/>
                <a:ea typeface="휴먼명조"/>
                <a:cs typeface="+mn-cs"/>
              </a:rPr>
              <a:t>//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3f7f5f"/>
                </a:solidFill>
                <a:latin typeface="휴먼명조"/>
                <a:ea typeface="휴먼명조"/>
                <a:cs typeface="+mn-cs"/>
              </a:rPr>
              <a:t>프레임을 화면에 표시한다.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solidFill>
                <a:srgbClr val="3f7f5f"/>
              </a:solidFill>
              <a:latin typeface="휴먼명조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휴먼명조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휴먼명조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휴먼명조"/>
                <a:ea typeface="휴먼명조"/>
                <a:cs typeface="+mn-cs"/>
              </a:rPr>
              <a:t>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휴먼명조"/>
              <a:ea typeface="휴먼명조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21897"/>
            <a:ext cx="8045450" cy="125253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class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MyFrameTest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static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void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main(String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args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[])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MyFrame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f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스윙</a:t>
            </a:r>
            <a:endParaRPr lang="ko-KR" altLang="en-US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>
          <a:xfrm>
            <a:off x="0" y="16478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9220" name="_x91364560" descr="EMB00000a6c0bd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65250" y="1362075"/>
            <a:ext cx="63373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다음과 같이 난수를 발생하여서 레이블을 불규칙하게 배치하여 보자. 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LAB</a:t>
            </a:r>
            <a:endParaRPr lang="en-US" altLang="ko-KR"/>
          </a:p>
        </p:txBody>
      </p:sp>
      <p:pic>
        <p:nvPicPr>
          <p:cNvPr id="6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190750" y="3105978"/>
            <a:ext cx="4762500" cy="28575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250397"/>
            <a:ext cx="8045450" cy="473951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 class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extends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JFrame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JPanel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JPanel();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JLabel[]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JLabel[30];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 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MyFrame()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.setLayout(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null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.setBackground(Color.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YELLOW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for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&lt; 30;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++)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JLabel(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2a00ff"/>
                </a:solidFill>
                <a:latin typeface="굴림체"/>
                <a:ea typeface="휴먼명조"/>
                <a:cs typeface="+mn-cs"/>
              </a:rPr>
              <a:t>""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+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 (500 * Math.random());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y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int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 (200 * Math.random());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].setForeground(Color.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MAGENTA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].setLocation(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x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,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y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].setSize(20, 20);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.add(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labels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i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]);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setSize(500, 300);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add(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0000c0"/>
                </a:solidFill>
                <a:latin typeface="굴림체"/>
                <a:ea typeface="휴먼명조"/>
                <a:cs typeface="+mn-cs"/>
              </a:rPr>
              <a:t>p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setVisible(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true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);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3f7f5f"/>
                </a:solidFill>
                <a:latin typeface="굴림체"/>
                <a:ea typeface="휴먼명조"/>
                <a:cs typeface="+mn-cs"/>
              </a:rPr>
              <a:t>//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3f7f5f"/>
                </a:solidFill>
                <a:latin typeface="휴먼명조"/>
                <a:ea typeface="휴먼명조"/>
                <a:cs typeface="+mn-cs"/>
              </a:rPr>
              <a:t>프레임을 화면에 표시한다.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solidFill>
                <a:srgbClr val="3f7f5f"/>
              </a:solidFill>
              <a:latin typeface="휴먼명조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휴먼명조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휴먼명조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휴먼명조"/>
                <a:ea typeface="휴먼명조"/>
                <a:cs typeface="+mn-cs"/>
              </a:rPr>
              <a:t>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휴먼명조"/>
              <a:ea typeface="휴먼명조"/>
              <a:cs typeface="+mn-cs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endParaRPr lang="en-US" altLang="ko-KR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549275" y="1821897"/>
            <a:ext cx="8045450" cy="125253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Autofit/>
          </a:bodyPr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class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MyFrameTest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public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static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void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main(String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args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[]) {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	MyFrame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6a3e3e"/>
                </a:solidFill>
                <a:latin typeface="굴림체"/>
                <a:ea typeface="휴먼명조"/>
                <a:cs typeface="+mn-cs"/>
              </a:rPr>
              <a:t>f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= 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solidFill>
                  <a:srgbClr val="7f0055"/>
                </a:solidFill>
                <a:latin typeface="굴림체"/>
                <a:ea typeface="휴먼명조"/>
                <a:cs typeface="+mn-cs"/>
              </a:rPr>
              <a:t>new</a:t>
            </a: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 MyFrame();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	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  <a:p>
            <a:pPr marL="127000" indent="-342900" defTabSz="914400" eaLnBrk="1" latinLnBrk="1" hangingPunct="1">
              <a:lnSpc>
                <a:spcPct val="80000"/>
              </a:lnSpc>
              <a:spcBef>
                <a:spcPct val="20000"/>
              </a:spcBef>
              <a:buClr>
                <a:schemeClr val="accent5"/>
              </a:buClr>
              <a:buSzPct val="85000"/>
              <a:buFont typeface="Symbo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lang="en-US" altLang="en-US" sz="1400" b="1" kern="1200" spc="5" mc:Ignorable="hp" hp:hslEmbossed="0">
                <a:latin typeface="굴림체"/>
                <a:ea typeface="휴먼명조"/>
                <a:cs typeface="+mn-cs"/>
              </a:rPr>
              <a:t>}</a:t>
            </a:r>
            <a:endParaRPr xmlns:mc="http://schemas.openxmlformats.org/markup-compatibility/2006" xmlns:hp="http://schemas.haansoft.com/office/presentation/8.0" lang="en-US" altLang="en-US" sz="1400" b="1" kern="1200" spc="5" mc:Ignorable="hp" hp:hslEmbossed="0">
              <a:latin typeface="굴림체"/>
              <a:ea typeface="휴먼명조"/>
              <a:cs typeface="+mn-cs"/>
            </a:endParaRPr>
          </a:p>
        </p:txBody>
      </p:sp>
      <p:pic>
        <p:nvPicPr>
          <p:cNvPr id="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190750" y="3429000"/>
            <a:ext cx="4762500" cy="28575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0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Q &amp; A</a:t>
            </a:r>
            <a:endParaRPr lang="en-US" altLang="ko-KR" sz="3600"/>
          </a:p>
        </p:txBody>
      </p:sp>
      <p:pic>
        <p:nvPicPr>
          <p:cNvPr id="46083" name="Picture 3" descr="MCj02406990000[1]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4" name="Picture 4" descr="MCj04165020000[1]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스윙 클래스 계층구조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6630" y="2098888"/>
            <a:ext cx="7222434" cy="403081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0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스윙의 특징</a:t>
            </a:r>
            <a:endParaRPr lang="ko-KR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33500"/>
            <a:ext cx="8212138" cy="4733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스윙 </a:t>
            </a:r>
            <a:r>
              <a:rPr lang="en-US" altLang="ko-KR"/>
              <a:t>GUI </a:t>
            </a:r>
            <a:r>
              <a:rPr lang="ko-KR" altLang="en-US"/>
              <a:t>컴포넌트</a:t>
            </a:r>
            <a:endParaRPr lang="ko-KR" altLang="en-US"/>
          </a:p>
          <a:p>
            <a:pPr lvl="1"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형식화된 텍스트 입력이나 패스워드 필드 동작과 같은 복잡한 기능들이 제공된다</a:t>
            </a:r>
            <a:r>
              <a:rPr lang="en-US" altLang="ko-KR"/>
              <a:t>. </a:t>
            </a:r>
            <a:endParaRPr lang="en-US" altLang="ko-KR"/>
          </a:p>
          <a:p>
            <a:pPr lvl="1" eaLnBrk="1" hangingPunct="1">
              <a:lnSpc>
                <a:spcPct val="80000"/>
              </a:lnSpc>
              <a:defRPr lang="ko-KR" altLang="en-US"/>
            </a:pPr>
            <a:endParaRPr lang="en-US" altLang="ko-KR"/>
          </a:p>
          <a:p>
            <a:pPr lvl="1" eaLnBrk="1" hangingPunct="1">
              <a:lnSpc>
                <a:spcPct val="80000"/>
              </a:lnSpc>
              <a:defRPr lang="ko-KR" altLang="en-US"/>
            </a:pPr>
            <a:endParaRPr lang="en-US" altLang="ko-KR"/>
          </a:p>
          <a:p>
            <a:pPr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자바 </a:t>
            </a:r>
            <a:r>
              <a:rPr lang="en-US" altLang="ko-KR"/>
              <a:t>2D API</a:t>
            </a:r>
            <a:endParaRPr lang="en-US" altLang="ko-KR"/>
          </a:p>
          <a:p>
            <a:pPr lvl="1"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그림이나 이미지</a:t>
            </a:r>
            <a:r>
              <a:rPr lang="en-US" altLang="ko-KR"/>
              <a:t>, </a:t>
            </a:r>
            <a:r>
              <a:rPr lang="ko-KR" altLang="en-US"/>
              <a:t>애니메이션 기능을 제공한다</a:t>
            </a:r>
            <a:r>
              <a:rPr lang="en-US" altLang="ko-KR"/>
              <a:t>. </a:t>
            </a:r>
            <a:endParaRPr lang="en-US" altLang="ko-KR"/>
          </a:p>
          <a:p>
            <a:pPr lvl="1"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교체가능한 룩앤필</a:t>
            </a:r>
            <a:r>
              <a:rPr lang="en-US" altLang="ko-KR"/>
              <a:t>(Look-and-Feel) </a:t>
            </a:r>
            <a:r>
              <a:rPr lang="ko-KR" altLang="en-US"/>
              <a:t>지원</a:t>
            </a:r>
            <a:endParaRPr lang="ko-KR" altLang="en-US"/>
          </a:p>
          <a:p>
            <a:pPr lvl="1" eaLnBrk="1" hangingPunct="1">
              <a:lnSpc>
                <a:spcPct val="80000"/>
              </a:lnSpc>
              <a:defRPr lang="ko-KR" altLang="en-US"/>
            </a:pPr>
            <a:endParaRPr lang="ko-KR" altLang="en-US"/>
          </a:p>
          <a:p>
            <a:pPr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데이터 전송</a:t>
            </a:r>
            <a:endParaRPr lang="ko-KR" altLang="en-US"/>
          </a:p>
          <a:p>
            <a:pPr lvl="1"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자르기</a:t>
            </a:r>
            <a:r>
              <a:rPr lang="en-US" altLang="ko-KR"/>
              <a:t>, </a:t>
            </a:r>
            <a:r>
              <a:rPr lang="ko-KR" altLang="en-US"/>
              <a:t>복사</a:t>
            </a:r>
            <a:r>
              <a:rPr lang="en-US" altLang="ko-KR"/>
              <a:t>, </a:t>
            </a:r>
            <a:r>
              <a:rPr lang="ko-KR" altLang="en-US"/>
              <a:t>붙이기</a:t>
            </a:r>
            <a:r>
              <a:rPr lang="en-US" altLang="ko-KR"/>
              <a:t>, </a:t>
            </a:r>
            <a:r>
              <a:rPr lang="ko-KR" altLang="en-US"/>
              <a:t>드래그앤 드롭 등의 데이터 전송 기능 제공</a:t>
            </a:r>
            <a:endParaRPr lang="ko-KR" altLang="en-US"/>
          </a:p>
          <a:p>
            <a:pPr lvl="1" eaLnBrk="1" hangingPunct="1">
              <a:lnSpc>
                <a:spcPct val="80000"/>
              </a:lnSpc>
              <a:defRPr lang="ko-KR" altLang="en-US"/>
            </a:pPr>
            <a:r>
              <a:rPr lang="ko-KR" altLang="en-US"/>
              <a:t>되돌리기</a:t>
            </a:r>
            <a:r>
              <a:rPr lang="en-US" altLang="ko-KR"/>
              <a:t>(undo)</a:t>
            </a:r>
            <a:r>
              <a:rPr lang="ko-KR" altLang="en-US"/>
              <a:t>와 되풀이</a:t>
            </a:r>
            <a:r>
              <a:rPr lang="en-US" altLang="ko-KR"/>
              <a:t>(redo) </a:t>
            </a:r>
            <a:r>
              <a:rPr lang="ko-KR" altLang="en-US"/>
              <a:t>기능을 손쉽게 제공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spd="med" mc:Ignorable="hp" hp:hslDur="10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</ep:Words>
  <ep:PresentationFormat>화면 슬라이드 쇼(4:3)</ep:PresentationFormat>
  <ep:Paragraphs>2</ep:Paragraphs>
  <ep:Slides>73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ep:HeadingPairs>
  <ep:TitlesOfParts>
    <vt:vector size="74" baseType="lpstr">
      <vt:lpstr>New_Natural01</vt:lpstr>
      <vt:lpstr>MD개성체</vt:lpstr>
      <vt:lpstr>그래픽 사용자 인터페이스</vt:lpstr>
      <vt:lpstr>자바에서 GUI의 종류</vt:lpstr>
      <vt:lpstr>AWT와 스윙</vt:lpstr>
      <vt:lpstr>AWT와 SWING의 비교</vt:lpstr>
      <vt:lpstr>AWT와 스윙</vt:lpstr>
      <vt:lpstr>스윙</vt:lpstr>
      <vt:lpstr>스윙 클래스 계층구조</vt:lpstr>
      <vt:lpstr>스윙의 특징</vt:lpstr>
      <vt:lpstr>스윙 패키지</vt:lpstr>
      <vt:lpstr>중간 점검 문제</vt:lpstr>
      <vt:lpstr>컨테이너와 컴포넌트</vt:lpstr>
      <vt:lpstr>컨테이너의 종류</vt:lpstr>
      <vt:lpstr>GUI 작성 절차</vt:lpstr>
      <vt:lpstr>프레임 생성 #1</vt:lpstr>
      <vt:lpstr>프레임 생성 #2</vt:lpstr>
      <vt:lpstr>프레임 생성 #3</vt:lpstr>
      <vt:lpstr>컴포넌트 생성과 추가</vt:lpstr>
      <vt:lpstr>JFrame 클래스</vt:lpstr>
      <vt:lpstr>프레임의 속성 변경하기</vt:lpstr>
      <vt:lpstr>중간 점검 문제</vt:lpstr>
      <vt:lpstr>프레임의 속성 변경하기</vt:lpstr>
      <vt:lpstr>예제</vt:lpstr>
      <vt:lpstr>중요한 메소드</vt:lpstr>
      <vt:lpstr>기초 컴포넌트</vt:lpstr>
      <vt:lpstr>패널</vt:lpstr>
      <vt:lpstr>패널의 용도</vt:lpstr>
      <vt:lpstr>레이블</vt:lpstr>
      <vt:lpstr>텍스트 필드</vt:lpstr>
      <vt:lpstr>텍스트 필드의 종류</vt:lpstr>
      <vt:lpstr>버튼</vt:lpstr>
      <vt:lpstr>버튼의 종류</vt:lpstr>
      <vt:lpstr>LAB: 온도 변환기</vt:lpstr>
      <vt:lpstr>SOLUTION</vt:lpstr>
      <vt:lpstr>SOLUTION</vt:lpstr>
      <vt:lpstr>예제</vt:lpstr>
      <vt:lpstr>중간 점검 문제</vt:lpstr>
      <vt:lpstr>실행 결과</vt:lpstr>
      <vt:lpstr>SOURCE</vt:lpstr>
      <vt:lpstr>SOURCE</vt:lpstr>
      <vt:lpstr>SOURCE</vt:lpstr>
      <vt:lpstr>도전문제</vt:lpstr>
      <vt:lpstr>배치 관리자(layout manager)</vt:lpstr>
      <vt:lpstr>상당히 다르게 보인다.</vt:lpstr>
      <vt:lpstr>배치 관리자의 종류</vt:lpstr>
      <vt:lpstr>배치 관리자의 종류</vt:lpstr>
      <vt:lpstr>배치 관리자의 설정</vt:lpstr>
      <vt:lpstr>크기와 정렬 힌트</vt:lpstr>
      <vt:lpstr>배치 방향 설정</vt:lpstr>
      <vt:lpstr>FlowLayout</vt:lpstr>
      <vt:lpstr>FlowLayout 클래스</vt:lpstr>
      <vt:lpstr>FlowLayout 예제</vt:lpstr>
      <vt:lpstr>BorderLayout</vt:lpstr>
      <vt:lpstr>BorderLayout 클래스</vt:lpstr>
      <vt:lpstr>BorderLayout 예제</vt:lpstr>
      <vt:lpstr>GridLayout</vt:lpstr>
      <vt:lpstr>GridLayout 클래스</vt:lpstr>
      <vt:lpstr>GridLayout 예제</vt:lpstr>
      <vt:lpstr>BoxLayout</vt:lpstr>
      <vt:lpstr>BoxLayout 예제</vt:lpstr>
      <vt:lpstr>BoxLayout 예제</vt:lpstr>
      <vt:lpstr>절대 위치 예제</vt:lpstr>
      <vt:lpstr>LAB: 계산기 예제</vt:lpstr>
      <vt:lpstr>SOLUTION</vt:lpstr>
      <vt:lpstr>SOLUTION</vt:lpstr>
      <vt:lpstr>SOLUTION</vt:lpstr>
      <vt:lpstr>LAB: 계산기 예제</vt:lpstr>
      <vt:lpstr>SOLUTION</vt:lpstr>
      <vt:lpstr>SOLUTION</vt:lpstr>
      <vt:lpstr>LAB</vt:lpstr>
      <vt:lpstr>SOLUTION</vt:lpstr>
      <vt:lpstr>SOLUTION</vt:lpstr>
      <vt:lpstr>슬라이드 73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2007-06-29T06:43:39.000</dcterms:created>
  <dc:creator>천인국</dc:creator>
  <cp:lastModifiedBy>chun</cp:lastModifiedBy>
  <dcterms:modified xsi:type="dcterms:W3CDTF">2016-01-15T05:24:11.279</dcterms:modified>
  <cp:revision>555</cp:revision>
  <dc:title>쉽게 풀어쓴 C 프로그래밍</dc:title>
</cp:coreProperties>
</file>